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137.xml"/>
  <Override ContentType="application/vnd.openxmlformats-officedocument.presentationml.slideLayout+xml" PartName="/ppt/slideLayouts/slideLayout120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98.xml"/>
  <Override ContentType="application/vnd.openxmlformats-officedocument.presentationml.slideLayout+xml" PartName="/ppt/slideLayouts/slideLayout11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45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2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135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47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151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150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33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0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149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144.xml"/>
  <Override ContentType="application/vnd.openxmlformats-officedocument.presentationml.slideLayout+xml" PartName="/ppt/slideLayouts/slideLayout131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142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8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138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11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146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99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136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148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34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21.xml"/>
  <Override ContentType="application/vnd.openxmlformats-officedocument.presentationml.slideLayout+xml" PartName="/ppt/slideLayouts/slideLayout14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132.xml"/>
  <Override ContentType="application/vnd.openxmlformats-officedocument.presentationml.slideLayout+xml" PartName="/ppt/slideLayouts/slideLayout100.xml"/>
  <Override ContentType="application/vnd.openxmlformats-officedocument.presentationml.slideLayout+xml" PartName="/ppt/slideLayouts/slideLayout130.xml"/>
  <Override ContentType="application/vnd.openxmlformats-officedocument.presentationml.slideLayout+xml" PartName="/ppt/slideLayouts/slideLayout143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39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27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9.xml"/>
  <Override ContentType="application/vnd.openxmlformats-officedocument.presentationml.slideMaster+xml" PartName="/ppt/slideMasters/slideMaster11.xml"/>
  <Override ContentType="application/vnd.openxmlformats-officedocument.presentationml.slideMaster+xml" PartName="/ppt/slideMasters/slideMaster13.xml"/>
  <Override ContentType="application/vnd.openxmlformats-officedocument.presentationml.slideMaster+xml" PartName="/ppt/slideMasters/slideMaster10.xml"/>
  <Override ContentType="application/vnd.openxmlformats-officedocument.presentationml.slideMaster+xml" PartName="/ppt/slideMasters/slideMaster15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14.xml"/>
  <Override ContentType="application/vnd.openxmlformats-officedocument.presentationml.slideMaster+xml" PartName="/ppt/slideMasters/slideMaster12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14.xml"/>
  <Override ContentType="application/vnd.openxmlformats-officedocument.theme+xml" PartName="/ppt/theme/theme6.xml"/>
  <Override ContentType="application/vnd.openxmlformats-officedocument.theme+xml" PartName="/ppt/theme/theme3.xml"/>
  <Override ContentType="application/vnd.openxmlformats-officedocument.theme+xml" PartName="/ppt/theme/theme11.xml"/>
  <Override ContentType="application/vnd.openxmlformats-officedocument.theme+xml" PartName="/ppt/theme/theme5.xml"/>
  <Override ContentType="application/vnd.openxmlformats-officedocument.theme+xml" PartName="/ppt/theme/theme15.xml"/>
  <Override ContentType="application/vnd.openxmlformats-officedocument.theme+xml" PartName="/ppt/theme/theme9.xml"/>
  <Override ContentType="application/vnd.openxmlformats-officedocument.theme+xml" PartName="/ppt/theme/theme13.xml"/>
  <Override ContentType="application/vnd.openxmlformats-officedocument.theme+xml" PartName="/ppt/theme/theme7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8.xml"/>
  <Override ContentType="application/vnd.openxmlformats-officedocument.theme+xml" PartName="/ppt/theme/theme10.xml"/>
  <Override ContentType="application/vnd.openxmlformats-officedocument.theme+xml" PartName="/ppt/theme/theme16.xml"/>
  <Override ContentType="application/vnd.openxmlformats-officedocument.theme+xml" PartName="/ppt/theme/theme1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  <p:sldMasterId id="2147483670" r:id="rId6"/>
    <p:sldMasterId id="2147483681" r:id="rId7"/>
    <p:sldMasterId id="2147483692" r:id="rId8"/>
    <p:sldMasterId id="2147483703" r:id="rId9"/>
    <p:sldMasterId id="2147483714" r:id="rId10"/>
    <p:sldMasterId id="2147483725" r:id="rId11"/>
    <p:sldMasterId id="2147483736" r:id="rId12"/>
    <p:sldMasterId id="2147483747" r:id="rId13"/>
    <p:sldMasterId id="2147483758" r:id="rId14"/>
    <p:sldMasterId id="2147483769" r:id="rId15"/>
    <p:sldMasterId id="2147483780" r:id="rId16"/>
    <p:sldMasterId id="2147483791" r:id="rId17"/>
    <p:sldMasterId id="2147483802" r:id="rId18"/>
  </p:sldMasterIdLst>
  <p:notesMasterIdLst>
    <p:notesMasterId r:id="rId19"/>
  </p:notesMasterIdLst>
  <p:sldIdLst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279" r:id="rId43"/>
    <p:sldId id="280" r:id="rId44"/>
    <p:sldId id="281" r:id="rId45"/>
    <p:sldId id="282" r:id="rId46"/>
    <p:sldId id="283" r:id="rId47"/>
    <p:sldId id="284" r:id="rId48"/>
    <p:sldId id="285" r:id="rId49"/>
    <p:sldId id="286" r:id="rId50"/>
    <p:sldId id="287" r:id="rId51"/>
    <p:sldId id="288" r:id="rId52"/>
    <p:sldId id="289" r:id="rId53"/>
    <p:sldId id="290" r:id="rId54"/>
    <p:sldId id="291" r:id="rId55"/>
    <p:sldId id="292" r:id="rId56"/>
    <p:sldId id="293" r:id="rId57"/>
    <p:sldId id="294" r:id="rId58"/>
    <p:sldId id="295" r:id="rId59"/>
    <p:sldId id="296" r:id="rId60"/>
    <p:sldId id="297" r:id="rId61"/>
    <p:sldId id="298" r:id="rId62"/>
    <p:sldId id="299" r:id="rId63"/>
    <p:sldId id="300" r:id="rId64"/>
    <p:sldId id="301" r:id="rId65"/>
    <p:sldId id="302" r:id="rId66"/>
    <p:sldId id="303" r:id="rId67"/>
    <p:sldId id="304" r:id="rId68"/>
    <p:sldId id="305" r:id="rId69"/>
    <p:sldId id="306" r:id="rId70"/>
    <p:sldId id="307" r:id="rId71"/>
    <p:sldId id="308" r:id="rId72"/>
    <p:sldId id="309" r:id="rId73"/>
    <p:sldId id="310" r:id="rId74"/>
    <p:sldId id="311" r:id="rId75"/>
    <p:sldId id="312" r:id="rId76"/>
    <p:sldId id="313" r:id="rId77"/>
    <p:sldId id="314" r:id="rId78"/>
    <p:sldId id="315" r:id="rId79"/>
    <p:sldId id="316" r:id="rId80"/>
    <p:sldId id="317" r:id="rId81"/>
    <p:sldId id="318" r:id="rId82"/>
    <p:sldId id="319" r:id="rId83"/>
  </p:sldIdLst>
  <p:sldSz cy="3978275" cx="7616825"/>
  <p:notesSz cx="6858000" cy="9144000"/>
  <p:embeddedFontLst>
    <p:embeddedFont>
      <p:font typeface="Open Sans"/>
      <p:regular r:id="rId84"/>
      <p:bold r:id="rId85"/>
      <p:italic r:id="rId86"/>
      <p:boldItalic r:id="rId8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253">
          <p15:clr>
            <a:srgbClr val="000000"/>
          </p15:clr>
        </p15:guide>
        <p15:guide id="4" pos="2399">
          <p15:clr>
            <a:srgbClr val="000000"/>
          </p15:clr>
        </p15:guide>
      </p15:sldGuideLst>
    </p:ext>
    <p:ext uri="GoogleSlidesCustomDataVersion2">
      <go:slidesCustomData xmlns:go="http://customooxmlschemas.google.com/" r:id="rId88" roundtripDataSignature="AMtx7mgy8IDAjamYO74NHI7mdd/Pao8j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253" orient="horz"/>
        <p:guide pos="239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21.xml"/><Relationship Id="rId84" Type="http://schemas.openxmlformats.org/officeDocument/2006/relationships/font" Target="fonts/OpenSans-regular.fntdata"/><Relationship Id="rId83" Type="http://schemas.openxmlformats.org/officeDocument/2006/relationships/slide" Target="slides/slide64.xml"/><Relationship Id="rId42" Type="http://schemas.openxmlformats.org/officeDocument/2006/relationships/slide" Target="slides/slide23.xml"/><Relationship Id="rId86" Type="http://schemas.openxmlformats.org/officeDocument/2006/relationships/font" Target="fonts/OpenSans-italic.fntdata"/><Relationship Id="rId41" Type="http://schemas.openxmlformats.org/officeDocument/2006/relationships/slide" Target="slides/slide22.xml"/><Relationship Id="rId85" Type="http://schemas.openxmlformats.org/officeDocument/2006/relationships/font" Target="fonts/OpenSans-bold.fntdata"/><Relationship Id="rId44" Type="http://schemas.openxmlformats.org/officeDocument/2006/relationships/slide" Target="slides/slide25.xml"/><Relationship Id="rId88" Type="http://customschemas.google.com/relationships/presentationmetadata" Target="metadata"/><Relationship Id="rId43" Type="http://schemas.openxmlformats.org/officeDocument/2006/relationships/slide" Target="slides/slide24.xml"/><Relationship Id="rId87" Type="http://schemas.openxmlformats.org/officeDocument/2006/relationships/font" Target="fonts/OpenSans-boldItalic.fntdata"/><Relationship Id="rId46" Type="http://schemas.openxmlformats.org/officeDocument/2006/relationships/slide" Target="slides/slide27.xml"/><Relationship Id="rId45" Type="http://schemas.openxmlformats.org/officeDocument/2006/relationships/slide" Target="slides/slide26.xml"/><Relationship Id="rId80" Type="http://schemas.openxmlformats.org/officeDocument/2006/relationships/slide" Target="slides/slide61.xml"/><Relationship Id="rId82" Type="http://schemas.openxmlformats.org/officeDocument/2006/relationships/slide" Target="slides/slide63.xml"/><Relationship Id="rId81" Type="http://schemas.openxmlformats.org/officeDocument/2006/relationships/slide" Target="slides/slide62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48" Type="http://schemas.openxmlformats.org/officeDocument/2006/relationships/slide" Target="slides/slide29.xml"/><Relationship Id="rId47" Type="http://schemas.openxmlformats.org/officeDocument/2006/relationships/slide" Target="slides/slide28.xml"/><Relationship Id="rId49" Type="http://schemas.openxmlformats.org/officeDocument/2006/relationships/slide" Target="slides/slide3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73" Type="http://schemas.openxmlformats.org/officeDocument/2006/relationships/slide" Target="slides/slide54.xml"/><Relationship Id="rId72" Type="http://schemas.openxmlformats.org/officeDocument/2006/relationships/slide" Target="slides/slide53.xml"/><Relationship Id="rId31" Type="http://schemas.openxmlformats.org/officeDocument/2006/relationships/slide" Target="slides/slide12.xml"/><Relationship Id="rId75" Type="http://schemas.openxmlformats.org/officeDocument/2006/relationships/slide" Target="slides/slide56.xml"/><Relationship Id="rId30" Type="http://schemas.openxmlformats.org/officeDocument/2006/relationships/slide" Target="slides/slide11.xml"/><Relationship Id="rId74" Type="http://schemas.openxmlformats.org/officeDocument/2006/relationships/slide" Target="slides/slide55.xml"/><Relationship Id="rId33" Type="http://schemas.openxmlformats.org/officeDocument/2006/relationships/slide" Target="slides/slide14.xml"/><Relationship Id="rId77" Type="http://schemas.openxmlformats.org/officeDocument/2006/relationships/slide" Target="slides/slide58.xml"/><Relationship Id="rId32" Type="http://schemas.openxmlformats.org/officeDocument/2006/relationships/slide" Target="slides/slide13.xml"/><Relationship Id="rId76" Type="http://schemas.openxmlformats.org/officeDocument/2006/relationships/slide" Target="slides/slide57.xml"/><Relationship Id="rId35" Type="http://schemas.openxmlformats.org/officeDocument/2006/relationships/slide" Target="slides/slide16.xml"/><Relationship Id="rId79" Type="http://schemas.openxmlformats.org/officeDocument/2006/relationships/slide" Target="slides/slide60.xml"/><Relationship Id="rId34" Type="http://schemas.openxmlformats.org/officeDocument/2006/relationships/slide" Target="slides/slide15.xml"/><Relationship Id="rId78" Type="http://schemas.openxmlformats.org/officeDocument/2006/relationships/slide" Target="slides/slide59.xml"/><Relationship Id="rId71" Type="http://schemas.openxmlformats.org/officeDocument/2006/relationships/slide" Target="slides/slide52.xml"/><Relationship Id="rId70" Type="http://schemas.openxmlformats.org/officeDocument/2006/relationships/slide" Target="slides/slide51.xml"/><Relationship Id="rId37" Type="http://schemas.openxmlformats.org/officeDocument/2006/relationships/slide" Target="slides/slide18.xml"/><Relationship Id="rId36" Type="http://schemas.openxmlformats.org/officeDocument/2006/relationships/slide" Target="slides/slide17.xml"/><Relationship Id="rId39" Type="http://schemas.openxmlformats.org/officeDocument/2006/relationships/slide" Target="slides/slide20.xml"/><Relationship Id="rId38" Type="http://schemas.openxmlformats.org/officeDocument/2006/relationships/slide" Target="slides/slide19.xml"/><Relationship Id="rId62" Type="http://schemas.openxmlformats.org/officeDocument/2006/relationships/slide" Target="slides/slide43.xml"/><Relationship Id="rId61" Type="http://schemas.openxmlformats.org/officeDocument/2006/relationships/slide" Target="slides/slide42.xml"/><Relationship Id="rId20" Type="http://schemas.openxmlformats.org/officeDocument/2006/relationships/slide" Target="slides/slide1.xml"/><Relationship Id="rId64" Type="http://schemas.openxmlformats.org/officeDocument/2006/relationships/slide" Target="slides/slide45.xml"/><Relationship Id="rId63" Type="http://schemas.openxmlformats.org/officeDocument/2006/relationships/slide" Target="slides/slide44.xml"/><Relationship Id="rId22" Type="http://schemas.openxmlformats.org/officeDocument/2006/relationships/slide" Target="slides/slide3.xml"/><Relationship Id="rId66" Type="http://schemas.openxmlformats.org/officeDocument/2006/relationships/slide" Target="slides/slide47.xml"/><Relationship Id="rId21" Type="http://schemas.openxmlformats.org/officeDocument/2006/relationships/slide" Target="slides/slide2.xml"/><Relationship Id="rId65" Type="http://schemas.openxmlformats.org/officeDocument/2006/relationships/slide" Target="slides/slide46.xml"/><Relationship Id="rId24" Type="http://schemas.openxmlformats.org/officeDocument/2006/relationships/slide" Target="slides/slide5.xml"/><Relationship Id="rId68" Type="http://schemas.openxmlformats.org/officeDocument/2006/relationships/slide" Target="slides/slide49.xml"/><Relationship Id="rId23" Type="http://schemas.openxmlformats.org/officeDocument/2006/relationships/slide" Target="slides/slide4.xml"/><Relationship Id="rId67" Type="http://schemas.openxmlformats.org/officeDocument/2006/relationships/slide" Target="slides/slide48.xml"/><Relationship Id="rId60" Type="http://schemas.openxmlformats.org/officeDocument/2006/relationships/slide" Target="slides/slide41.xml"/><Relationship Id="rId26" Type="http://schemas.openxmlformats.org/officeDocument/2006/relationships/slide" Target="slides/slide7.xml"/><Relationship Id="rId25" Type="http://schemas.openxmlformats.org/officeDocument/2006/relationships/slide" Target="slides/slide6.xml"/><Relationship Id="rId69" Type="http://schemas.openxmlformats.org/officeDocument/2006/relationships/slide" Target="slides/slide50.xml"/><Relationship Id="rId28" Type="http://schemas.openxmlformats.org/officeDocument/2006/relationships/slide" Target="slides/slide9.xml"/><Relationship Id="rId27" Type="http://schemas.openxmlformats.org/officeDocument/2006/relationships/slide" Target="slides/slide8.xml"/><Relationship Id="rId29" Type="http://schemas.openxmlformats.org/officeDocument/2006/relationships/slide" Target="slides/slide10.xml"/><Relationship Id="rId51" Type="http://schemas.openxmlformats.org/officeDocument/2006/relationships/slide" Target="slides/slide32.xml"/><Relationship Id="rId50" Type="http://schemas.openxmlformats.org/officeDocument/2006/relationships/slide" Target="slides/slide31.xml"/><Relationship Id="rId53" Type="http://schemas.openxmlformats.org/officeDocument/2006/relationships/slide" Target="slides/slide34.xml"/><Relationship Id="rId52" Type="http://schemas.openxmlformats.org/officeDocument/2006/relationships/slide" Target="slides/slide33.xml"/><Relationship Id="rId11" Type="http://schemas.openxmlformats.org/officeDocument/2006/relationships/slideMaster" Target="slideMasters/slideMaster8.xml"/><Relationship Id="rId55" Type="http://schemas.openxmlformats.org/officeDocument/2006/relationships/slide" Target="slides/slide36.xml"/><Relationship Id="rId10" Type="http://schemas.openxmlformats.org/officeDocument/2006/relationships/slideMaster" Target="slideMasters/slideMaster7.xml"/><Relationship Id="rId54" Type="http://schemas.openxmlformats.org/officeDocument/2006/relationships/slide" Target="slides/slide35.xml"/><Relationship Id="rId13" Type="http://schemas.openxmlformats.org/officeDocument/2006/relationships/slideMaster" Target="slideMasters/slideMaster10.xml"/><Relationship Id="rId57" Type="http://schemas.openxmlformats.org/officeDocument/2006/relationships/slide" Target="slides/slide38.xml"/><Relationship Id="rId12" Type="http://schemas.openxmlformats.org/officeDocument/2006/relationships/slideMaster" Target="slideMasters/slideMaster9.xml"/><Relationship Id="rId56" Type="http://schemas.openxmlformats.org/officeDocument/2006/relationships/slide" Target="slides/slide37.xml"/><Relationship Id="rId15" Type="http://schemas.openxmlformats.org/officeDocument/2006/relationships/slideMaster" Target="slideMasters/slideMaster12.xml"/><Relationship Id="rId59" Type="http://schemas.openxmlformats.org/officeDocument/2006/relationships/slide" Target="slides/slide40.xml"/><Relationship Id="rId14" Type="http://schemas.openxmlformats.org/officeDocument/2006/relationships/slideMaster" Target="slideMasters/slideMaster11.xml"/><Relationship Id="rId58" Type="http://schemas.openxmlformats.org/officeDocument/2006/relationships/slide" Target="slides/slide39.xml"/><Relationship Id="rId17" Type="http://schemas.openxmlformats.org/officeDocument/2006/relationships/slideMaster" Target="slideMasters/slideMaster14.xml"/><Relationship Id="rId16" Type="http://schemas.openxmlformats.org/officeDocument/2006/relationships/slideMaster" Target="slideMasters/slideMaster13.xml"/><Relationship Id="rId19" Type="http://schemas.openxmlformats.org/officeDocument/2006/relationships/notesMaster" Target="notesMasters/notesMaster1.xml"/><Relationship Id="rId18" Type="http://schemas.openxmlformats.org/officeDocument/2006/relationships/slideMaster" Target="slideMasters/slideMaster15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5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0" name="Google Shape;640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7" name="Google Shape;73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9" name="Google Shape;74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1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1" name="Google Shape;7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1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3" name="Google Shape;77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1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4" name="Google Shape;78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1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5" name="Google Shape;79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1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6" name="Google Shape;80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1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7" name="Google Shape;81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1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8" name="Google Shape;82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9" name="Google Shape;839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3" name="Google Shape;65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5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0" name="Google Shape;850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5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1" name="Google Shape;861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1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2" name="Google Shape;87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5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3" name="Google Shape;883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5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4" name="Google Shape;894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6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5" name="Google Shape;905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2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6" name="Google Shape;916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7" name="Google Shape;92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2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8" name="Google Shape;93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p2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9" name="Google Shape;94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8" name="Google Shape;65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2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0" name="Google Shape;96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2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1" name="Google Shape;97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6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2" name="Google Shape;982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3" name="Google Shape;993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2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6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4" name="Google Shape;1004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p2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5" name="Google Shape;101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6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6" name="Google Shape;1026;p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6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7" name="Google Shape;1037;p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2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8" name="Google Shape;104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7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p3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9" name="Google Shape;1059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d1e8b8c1a0_1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5" name="Google Shape;675;gd1e8b8c1a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p3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0" name="Google Shape;1070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9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1" name="Google Shape;1081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p3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2" name="Google Shape;1092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p3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3" name="Google Shape;110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6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3" name="Google Shape;1113;p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3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3" name="Google Shape;1123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3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4" name="Google Shape;1134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3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p3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5" name="Google Shape;1145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4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Google Shape;1155;p3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6" name="Google Shape;1156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5" name="Shape 1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Google Shape;1166;p4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7" name="Google Shape;1167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5" name="Google Shape;68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p4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8" name="Google Shape;1178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7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p4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9" name="Google Shape;1189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6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0" name="Google Shape;1200;p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9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6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1" name="Google Shape;1211;p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0" name="Shape 1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" name="Google Shape;1221;p6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2" name="Google Shape;1222;p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p7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3" name="Google Shape;1233;p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2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p7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4" name="Google Shape;1244;p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3" name="Shape 1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" name="Google Shape;1254;p7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5" name="Google Shape;1255;p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4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Google Shape;1265;p7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6" name="Google Shape;1266;p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5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Google Shape;1276;p7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7" name="Google Shape;1277;p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5" name="Google Shape;69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6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Google Shape;1287;p7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8" name="Google Shape;1288;p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7" name="Shape 1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" name="Google Shape;1298;p7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9" name="Google Shape;1299;p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8" name="Shape 1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Google Shape;1309;p7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0" name="Google Shape;1310;p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9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p7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1" name="Google Shape;1321;p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0" name="Shape 1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Google Shape;1331;gd1e8b8c1a0_1_2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2" name="Google Shape;1332;gd1e8b8c1a0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5" name="Google Shape;70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5" name="Google Shape;7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5" name="Google Shape;72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0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1" name="Google Shape;11;p80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2" name="Google Shape;12;p8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9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98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431" name="Google Shape;431;p98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432" name="Google Shape;432;p9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9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5" name="Google Shape;435;p198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6" name="Google Shape;436;p19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9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9" name="Google Shape;439;p199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40" name="Google Shape;440;p199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41" name="Google Shape;441;p19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00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4" name="Google Shape;444;p20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01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447" name="Google Shape;447;p201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48" name="Google Shape;448;p20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202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451" name="Google Shape;451;p20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203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203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455" name="Google Shape;455;p203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456" name="Google Shape;456;p203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7" name="Google Shape;457;p20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04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0" name="Google Shape;460;p20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05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463" name="Google Shape;463;p205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4" name="Google Shape;464;p20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4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53" name="Google Shape;53;p44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54" name="Google Shape;54;p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0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100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473" name="Google Shape;473;p100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474" name="Google Shape;474;p10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21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77" name="Google Shape;477;p216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8" name="Google Shape;478;p21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1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1" name="Google Shape;481;p217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82" name="Google Shape;482;p217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83" name="Google Shape;483;p21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21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6" name="Google Shape;486;p21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219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489" name="Google Shape;489;p219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90" name="Google Shape;490;p21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220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493" name="Google Shape;493;p22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221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221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497" name="Google Shape;497;p221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498" name="Google Shape;498;p221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9" name="Google Shape;499;p22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222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2" name="Google Shape;502;p22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223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505" name="Google Shape;505;p223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6" name="Google Shape;506;p22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" name="Google Shape;57;p4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4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22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102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515" name="Google Shape;515;p102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516" name="Google Shape;516;p10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20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19" name="Google Shape;519;p207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0" name="Google Shape;520;p20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20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3" name="Google Shape;523;p208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24" name="Google Shape;524;p208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25" name="Google Shape;525;p20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20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8" name="Google Shape;528;p20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210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531" name="Google Shape;531;p210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32" name="Google Shape;532;p21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211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535" name="Google Shape;535;p21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212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212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539" name="Google Shape;539;p212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540" name="Google Shape;540;p212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1" name="Google Shape;541;p21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213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4" name="Google Shape;544;p21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14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547" name="Google Shape;547;p214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8" name="Google Shape;548;p21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46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2" name="Google Shape;62;p46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3" name="Google Shape;63;p4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21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104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557" name="Google Shape;557;p104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558" name="Google Shape;558;p10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22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1" name="Google Shape;561;p22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2" name="Google Shape;562;p22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22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5" name="Google Shape;565;p226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66" name="Google Shape;566;p226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67" name="Google Shape;567;p22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22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0" name="Google Shape;570;p22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228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573" name="Google Shape;573;p228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574" name="Google Shape;574;p22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229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577" name="Google Shape;577;p22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230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230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581" name="Google Shape;581;p230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582" name="Google Shape;582;p230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3" name="Google Shape;583;p23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31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6" name="Google Shape;586;p23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232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589" name="Google Shape;589;p232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0" name="Google Shape;590;p23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4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23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06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599" name="Google Shape;599;p106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600" name="Google Shape;600;p10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107"/>
          <p:cNvSpPr txBox="1"/>
          <p:nvPr>
            <p:ph type="title"/>
          </p:nvPr>
        </p:nvSpPr>
        <p:spPr>
          <a:xfrm>
            <a:off x="259642" y="1663590"/>
            <a:ext cx="7097541" cy="651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900"/>
            </a:lvl9pPr>
          </a:lstStyle>
          <a:p/>
        </p:txBody>
      </p:sp>
      <p:sp>
        <p:nvSpPr>
          <p:cNvPr id="603" name="Google Shape;603;p10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10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6" name="Google Shape;606;p108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7" name="Google Shape;607;p10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10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0" name="Google Shape;610;p109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11" name="Google Shape;611;p109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12" name="Google Shape;612;p10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110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5" name="Google Shape;615;p11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111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618" name="Google Shape;618;p111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619" name="Google Shape;619;p11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112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622" name="Google Shape;622;p11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113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113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626" name="Google Shape;626;p113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627" name="Google Shape;627;p113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8" name="Google Shape;628;p11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114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1" name="Google Shape;631;p11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8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69" name="Google Shape;69;p48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70" name="Google Shape;70;p4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115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634" name="Google Shape;634;p115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5" name="Google Shape;635;p11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11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9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73" name="Google Shape;73;p4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0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50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77" name="Google Shape;77;p50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78" name="Google Shape;78;p50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5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1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2" name="Google Shape;82;p5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2"/>
          <p:cNvSpPr txBox="1"/>
          <p:nvPr>
            <p:ph hasCustomPrompt="1"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>
            <a:r>
              <a:t>xx%</a:t>
            </a:r>
          </a:p>
        </p:txBody>
      </p:sp>
      <p:sp>
        <p:nvSpPr>
          <p:cNvPr id="85" name="Google Shape;85;p52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5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17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1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82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95" name="Google Shape;95;p82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96" name="Google Shape;96;p8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4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9" name="Google Shape;99;p144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0" name="Google Shape;100;p1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3" name="Google Shape;103;p145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04" name="Google Shape;104;p145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05" name="Google Shape;105;p14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8" name="Google Shape;108;p14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7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111" name="Google Shape;111;p147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12" name="Google Shape;112;p14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8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115" name="Google Shape;115;p14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9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49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119" name="Google Shape;119;p149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120" name="Google Shape;120;p149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1" name="Google Shape;121;p14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0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4" name="Google Shape;124;p15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1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127" name="Google Shape;127;p151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8" name="Google Shape;128;p15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118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0" name="Google Shape;20;p118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1" name="Google Shape;21;p11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5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4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37" name="Google Shape;137;p84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38" name="Google Shape;138;p8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1" name="Google Shape;141;p13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2" name="Google Shape;142;p13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3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5" name="Google Shape;145;p136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46" name="Google Shape;146;p136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47" name="Google Shape;147;p13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0" name="Google Shape;150;p13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8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153" name="Google Shape;153;p138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54" name="Google Shape;154;p13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9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157" name="Google Shape;157;p13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40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40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161" name="Google Shape;161;p140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162" name="Google Shape;162;p140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3" name="Google Shape;163;p14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41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6" name="Google Shape;166;p14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2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169" name="Google Shape;169;p142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0" name="Google Shape;170;p14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1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11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6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79" name="Google Shape;179;p86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80" name="Google Shape;180;p8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6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3" name="Google Shape;183;p126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4" name="Google Shape;184;p12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2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7" name="Google Shape;187;p127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88" name="Google Shape;188;p127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89" name="Google Shape;189;p12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8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2" name="Google Shape;192;p12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9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195" name="Google Shape;195;p129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96" name="Google Shape;196;p12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30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199" name="Google Shape;199;p13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31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31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03" name="Google Shape;203;p131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04" name="Google Shape;204;p131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5" name="Google Shape;205;p13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32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8" name="Google Shape;208;p13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3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11" name="Google Shape;211;p133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2" name="Google Shape;212;p13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20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7" name="Google Shape;27;p120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" name="Google Shape;28;p12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3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8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21" name="Google Shape;221;p88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22" name="Google Shape;222;p8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5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5" name="Google Shape;225;p15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6" name="Google Shape;226;p15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4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9" name="Google Shape;229;p154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30" name="Google Shape;230;p154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31" name="Google Shape;231;p15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5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4" name="Google Shape;234;p15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6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37" name="Google Shape;237;p156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38" name="Google Shape;238;p15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7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41" name="Google Shape;241;p15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58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58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45" name="Google Shape;245;p158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46" name="Google Shape;246;p158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7" name="Google Shape;247;p15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59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0" name="Google Shape;250;p15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60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53" name="Google Shape;253;p160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4" name="Google Shape;254;p16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1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1" name="Google Shape;31;p12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6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0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63" name="Google Shape;263;p90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64" name="Google Shape;264;p9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62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7" name="Google Shape;267;p162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8" name="Google Shape;268;p16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6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1" name="Google Shape;271;p163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72" name="Google Shape;272;p163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73" name="Google Shape;273;p16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64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6" name="Google Shape;276;p16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65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79" name="Google Shape;279;p165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0" name="Google Shape;280;p16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66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83" name="Google Shape;283;p16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67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67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87" name="Google Shape;287;p167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88" name="Google Shape;288;p167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9" name="Google Shape;289;p16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8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2" name="Google Shape;292;p16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69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95" name="Google Shape;295;p169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6" name="Google Shape;296;p16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2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22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5" name="Google Shape;35;p122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6" name="Google Shape;36;p122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12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7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92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305" name="Google Shape;305;p92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306" name="Google Shape;306;p9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7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9" name="Google Shape;309;p171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0" name="Google Shape;310;p17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72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3" name="Google Shape;313;p172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14" name="Google Shape;314;p172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15" name="Google Shape;315;p17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7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8" name="Google Shape;318;p17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74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321" name="Google Shape;321;p174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22" name="Google Shape;322;p17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75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25" name="Google Shape;325;p17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76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176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29" name="Google Shape;329;p176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30" name="Google Shape;330;p176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1" name="Google Shape;331;p17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77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4" name="Google Shape;334;p17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78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37" name="Google Shape;337;p178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8" name="Google Shape;338;p17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23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2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7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94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347" name="Google Shape;347;p94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348" name="Google Shape;348;p9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80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1" name="Google Shape;351;p180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2" name="Google Shape;352;p18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8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5" name="Google Shape;355;p181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56" name="Google Shape;356;p181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57" name="Google Shape;357;p18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82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0" name="Google Shape;360;p18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83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363" name="Google Shape;363;p183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64" name="Google Shape;364;p18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84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67" name="Google Shape;367;p18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85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85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71" name="Google Shape;371;p185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72" name="Google Shape;372;p185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3" name="Google Shape;373;p18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86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6" name="Google Shape;376;p18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87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79" name="Google Shape;379;p187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0" name="Google Shape;380;p18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4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43" name="Google Shape;43;p124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12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8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96"/>
          <p:cNvSpPr txBox="1"/>
          <p:nvPr>
            <p:ph type="ctrTitle"/>
          </p:nvPr>
        </p:nvSpPr>
        <p:spPr>
          <a:xfrm>
            <a:off x="259649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389" name="Google Shape;389;p96"/>
          <p:cNvSpPr txBox="1"/>
          <p:nvPr>
            <p:ph idx="1" type="subTitle"/>
          </p:nvPr>
        </p:nvSpPr>
        <p:spPr>
          <a:xfrm>
            <a:off x="259642" y="2192073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390" name="Google Shape;390;p9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8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3" name="Google Shape;393;p189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4" name="Google Shape;394;p18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90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7" name="Google Shape;397;p190"/>
          <p:cNvSpPr txBox="1"/>
          <p:nvPr>
            <p:ph idx="1" type="body"/>
          </p:nvPr>
        </p:nvSpPr>
        <p:spPr>
          <a:xfrm>
            <a:off x="25964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98" name="Google Shape;398;p190"/>
          <p:cNvSpPr txBox="1"/>
          <p:nvPr>
            <p:ph idx="2" type="body"/>
          </p:nvPr>
        </p:nvSpPr>
        <p:spPr>
          <a:xfrm>
            <a:off x="4025322" y="891390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99" name="Google Shape;399;p19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9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2" name="Google Shape;402;p19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92"/>
          <p:cNvSpPr txBox="1"/>
          <p:nvPr>
            <p:ph type="title"/>
          </p:nvPr>
        </p:nvSpPr>
        <p:spPr>
          <a:xfrm>
            <a:off x="259642" y="429733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405" name="Google Shape;405;p192"/>
          <p:cNvSpPr txBox="1"/>
          <p:nvPr>
            <p:ph idx="1" type="body"/>
          </p:nvPr>
        </p:nvSpPr>
        <p:spPr>
          <a:xfrm>
            <a:off x="259642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406" name="Google Shape;406;p19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93"/>
          <p:cNvSpPr txBox="1"/>
          <p:nvPr>
            <p:ph type="title"/>
          </p:nvPr>
        </p:nvSpPr>
        <p:spPr>
          <a:xfrm>
            <a:off x="408371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409" name="Google Shape;409;p19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94"/>
          <p:cNvSpPr/>
          <p:nvPr/>
        </p:nvSpPr>
        <p:spPr>
          <a:xfrm>
            <a:off x="3808412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194"/>
          <p:cNvSpPr txBox="1"/>
          <p:nvPr>
            <p:ph type="title"/>
          </p:nvPr>
        </p:nvSpPr>
        <p:spPr>
          <a:xfrm>
            <a:off x="221158" y="953808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413" name="Google Shape;413;p194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414" name="Google Shape;414;p194"/>
          <p:cNvSpPr txBox="1"/>
          <p:nvPr>
            <p:ph idx="2" type="body"/>
          </p:nvPr>
        </p:nvSpPr>
        <p:spPr>
          <a:xfrm>
            <a:off x="4114535" y="560041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5" name="Google Shape;415;p19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95"/>
          <p:cNvSpPr txBox="1"/>
          <p:nvPr>
            <p:ph idx="1" type="body"/>
          </p:nvPr>
        </p:nvSpPr>
        <p:spPr>
          <a:xfrm>
            <a:off x="259642" y="3272167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8" name="Google Shape;418;p19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96"/>
          <p:cNvSpPr txBox="1"/>
          <p:nvPr>
            <p:ph type="title"/>
          </p:nvPr>
        </p:nvSpPr>
        <p:spPr>
          <a:xfrm>
            <a:off x="259642" y="855540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75" lIns="74175" spcFirstLastPara="1" rIns="74175" wrap="square" tIns="741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421" name="Google Shape;421;p196"/>
          <p:cNvSpPr txBox="1"/>
          <p:nvPr>
            <p:ph idx="1" type="body"/>
          </p:nvPr>
        </p:nvSpPr>
        <p:spPr>
          <a:xfrm>
            <a:off x="259642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2" name="Google Shape;422;p19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4.xml"/><Relationship Id="rId11" Type="http://schemas.openxmlformats.org/officeDocument/2006/relationships/theme" Target="../theme/theme8.xml"/><Relationship Id="rId10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8.xml"/></Relationships>
</file>

<file path=ppt/slideMasters/_rels/slideMaster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11" Type="http://schemas.openxmlformats.org/officeDocument/2006/relationships/theme" Target="../theme/theme11.xml"/><Relationship Id="rId10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/Relationships>
</file>

<file path=ppt/slideMasters/_rels/slideMaster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11" Type="http://schemas.openxmlformats.org/officeDocument/2006/relationships/theme" Target="../theme/theme13.xml"/><Relationship Id="rId10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/Relationships>
</file>

<file path=ppt/slideMasters/_rels/slideMaster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24.xml"/><Relationship Id="rId11" Type="http://schemas.openxmlformats.org/officeDocument/2006/relationships/theme" Target="../theme/theme9.xml"/><Relationship Id="rId10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27.xml"/><Relationship Id="rId8" Type="http://schemas.openxmlformats.org/officeDocument/2006/relationships/slideLayout" Target="../slideLayouts/slideLayout128.xml"/></Relationships>
</file>

<file path=ppt/slideMasters/_rels/slideMaster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34.xml"/><Relationship Id="rId11" Type="http://schemas.openxmlformats.org/officeDocument/2006/relationships/theme" Target="../theme/theme10.xml"/><Relationship Id="rId10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37.xml"/><Relationship Id="rId8" Type="http://schemas.openxmlformats.org/officeDocument/2006/relationships/slideLayout" Target="../slideLayouts/slideLayout138.xml"/></Relationships>
</file>

<file path=ppt/slideMasters/_rels/slideMaster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14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theme" Target="../theme/theme12.xml"/><Relationship Id="rId10" Type="http://schemas.openxmlformats.org/officeDocument/2006/relationships/slideLayout" Target="../slideLayouts/slideLayout20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11" Type="http://schemas.openxmlformats.org/officeDocument/2006/relationships/theme" Target="../theme/theme14.xml"/><Relationship Id="rId10" Type="http://schemas.openxmlformats.org/officeDocument/2006/relationships/slideLayout" Target="../slideLayouts/slideLayout30.xml"/><Relationship Id="rId9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11" Type="http://schemas.openxmlformats.org/officeDocument/2006/relationships/theme" Target="../theme/theme16.xml"/><Relationship Id="rId10" Type="http://schemas.openxmlformats.org/officeDocument/2006/relationships/slideLayout" Target="../slideLayouts/slideLayout40.xml"/><Relationship Id="rId9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11" Type="http://schemas.openxmlformats.org/officeDocument/2006/relationships/theme" Target="../theme/theme5.xml"/><Relationship Id="rId10" Type="http://schemas.openxmlformats.org/officeDocument/2006/relationships/slideLayout" Target="../slideLayouts/slideLayout50.xml"/><Relationship Id="rId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11" Type="http://schemas.openxmlformats.org/officeDocument/2006/relationships/theme" Target="../theme/theme6.xml"/><Relationship Id="rId10" Type="http://schemas.openxmlformats.org/officeDocument/2006/relationships/slideLayout" Target="../slideLayouts/slideLayout60.xml"/><Relationship Id="rId9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8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11" Type="http://schemas.openxmlformats.org/officeDocument/2006/relationships/theme" Target="../theme/theme7.xml"/><Relationship Id="rId10" Type="http://schemas.openxmlformats.org/officeDocument/2006/relationships/slideLayout" Target="../slideLayouts/slideLayout70.xml"/><Relationship Id="rId9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80.xml"/><Relationship Id="rId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/Relationships>
</file>

<file path=ppt/slideMasters/_rels/slideMaster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11" Type="http://schemas.openxmlformats.org/officeDocument/2006/relationships/theme" Target="../theme/theme15.xml"/><Relationship Id="rId10" Type="http://schemas.openxmlformats.org/officeDocument/2006/relationships/slideLayout" Target="../slideLayouts/slideLayout90.xml"/><Relationship Id="rId9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9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7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9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5" name="Google Shape;385;p9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6" name="Google Shape;386;p9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9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7" name="Google Shape;427;p97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8" name="Google Shape;428;p9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9" name="Google Shape;469;p99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0" name="Google Shape;470;p9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1" name="Google Shape;511;p101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2" name="Google Shape;512;p10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10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3" name="Google Shape;553;p10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4" name="Google Shape;554;p10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10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5" name="Google Shape;595;p10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6" name="Google Shape;596;p10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4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81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8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" name="Google Shape;133;p8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Google Shape;134;p8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5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5" name="Google Shape;175;p85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6" name="Google Shape;176;p8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87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7" name="Google Shape;217;p87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8" name="Google Shape;218;p8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89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9" name="Google Shape;259;p89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" name="Google Shape;260;p8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91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1" name="Google Shape;301;p91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2" name="Google Shape;302;p9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93"/>
          <p:cNvSpPr txBox="1"/>
          <p:nvPr>
            <p:ph type="title"/>
          </p:nvPr>
        </p:nvSpPr>
        <p:spPr>
          <a:xfrm>
            <a:off x="259642" y="344207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3" name="Google Shape;343;p93"/>
          <p:cNvSpPr txBox="1"/>
          <p:nvPr>
            <p:ph idx="1" type="body"/>
          </p:nvPr>
        </p:nvSpPr>
        <p:spPr>
          <a:xfrm>
            <a:off x="259642" y="891390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4" name="Google Shape;344;p9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75" lIns="74175" spcFirstLastPara="1" rIns="74175" wrap="square" tIns="741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3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3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3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3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3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3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3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3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3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3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3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3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what-we-do/open-education/europeannetwork-openeducation-librarians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54"/>
          <p:cNvSpPr/>
          <p:nvPr/>
        </p:nvSpPr>
        <p:spPr>
          <a:xfrm>
            <a:off x="-22100" y="3500975"/>
            <a:ext cx="76320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3" name="Google Shape;643;p54"/>
          <p:cNvSpPr txBox="1"/>
          <p:nvPr/>
        </p:nvSpPr>
        <p:spPr>
          <a:xfrm>
            <a:off x="3731601" y="340179"/>
            <a:ext cx="3301874" cy="185815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 ALATKI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4" name="Google Shape;644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47" y="431331"/>
            <a:ext cx="2052769" cy="1447029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p54"/>
          <p:cNvSpPr txBox="1"/>
          <p:nvPr/>
        </p:nvSpPr>
        <p:spPr>
          <a:xfrm>
            <a:off x="1682974" y="548687"/>
            <a:ext cx="3144439" cy="1030757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46" name="Google Shape;646;p54"/>
          <p:cNvCxnSpPr/>
          <p:nvPr/>
        </p:nvCxnSpPr>
        <p:spPr>
          <a:xfrm>
            <a:off x="-500" y="3495385"/>
            <a:ext cx="7632069" cy="533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7" name="Google Shape;647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0" y="3612747"/>
            <a:ext cx="885013" cy="28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27"/>
            <a:ext cx="1146288" cy="310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9" name="Google Shape;649;p5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61"/>
            <a:ext cx="594116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650" name="Google Shape;650;p54"/>
          <p:cNvSpPr txBox="1"/>
          <p:nvPr/>
        </p:nvSpPr>
        <p:spPr>
          <a:xfrm>
            <a:off x="1030654" y="2353552"/>
            <a:ext cx="5821323" cy="829775"/>
          </a:xfrm>
          <a:prstGeom prst="rect">
            <a:avLst/>
          </a:prstGeom>
          <a:noFill/>
          <a:ln>
            <a:noFill/>
          </a:ln>
        </p:spPr>
        <p:txBody>
          <a:bodyPr anchorCtr="0" anchor="t" bIns="60350" lIns="60350" spcFirstLastPara="1" rIns="60350" wrap="square" tIns="603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Koristite naše šablone u cilju zagovaranja otvorenog obrazovanja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9"/>
          <p:cNvSpPr txBox="1"/>
          <p:nvPr/>
        </p:nvSpPr>
        <p:spPr>
          <a:xfrm>
            <a:off x="2093586" y="224419"/>
            <a:ext cx="4929445" cy="95005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trebaju biti: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0" name="Google Shape;740;p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9"/>
          <p:cNvSpPr txBox="1"/>
          <p:nvPr/>
        </p:nvSpPr>
        <p:spPr>
          <a:xfrm>
            <a:off x="2093578" y="1538754"/>
            <a:ext cx="4604581" cy="1282449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„dostupni bilo kada i bilo gdje, svakome, uključujući pojedince sa invaliditetom i pojedince koji dolaze iz marginalizovanih ili ugroženih grupa.“</a:t>
            </a:r>
            <a:endParaRPr/>
          </a:p>
        </p:txBody>
      </p:sp>
      <p:pic>
        <p:nvPicPr>
          <p:cNvPr id="742" name="Google Shape;74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3" name="Google Shape;743;p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4" name="Google Shape;74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6"/>
            <a:ext cx="1425973" cy="1005185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p9"/>
          <p:cNvSpPr txBox="1"/>
          <p:nvPr/>
        </p:nvSpPr>
        <p:spPr>
          <a:xfrm>
            <a:off x="416242" y="200519"/>
            <a:ext cx="1361932" cy="65766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6" name="Google Shape;746;p9"/>
          <p:cNvSpPr txBox="1"/>
          <p:nvPr/>
        </p:nvSpPr>
        <p:spPr>
          <a:xfrm>
            <a:off x="2097117" y="3007218"/>
            <a:ext cx="60621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UNESKO o otvorenim obrazovnim resursima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10"/>
          <p:cNvSpPr txBox="1"/>
          <p:nvPr/>
        </p:nvSpPr>
        <p:spPr>
          <a:xfrm>
            <a:off x="2088879" y="210700"/>
            <a:ext cx="4120782" cy="95005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mogu: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2" name="Google Shape;752;p1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3" name="Google Shape;753;p10"/>
          <p:cNvSpPr txBox="1"/>
          <p:nvPr/>
        </p:nvSpPr>
        <p:spPr>
          <a:xfrm>
            <a:off x="2088879" y="1384725"/>
            <a:ext cx="3996084" cy="1565603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„izaći u susret potrebama pojedinačnih učenika i efikasno promovirati rodnu ravnopravnost i podsticati inovativne pedagoške, didaktičke i metodološke pristupe.“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4" name="Google Shape;75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5" name="Google Shape;755;p1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6" name="Google Shape;75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6"/>
            <a:ext cx="1425973" cy="1005185"/>
          </a:xfrm>
          <a:prstGeom prst="rect">
            <a:avLst/>
          </a:prstGeom>
          <a:noFill/>
          <a:ln>
            <a:noFill/>
          </a:ln>
        </p:spPr>
      </p:pic>
      <p:sp>
        <p:nvSpPr>
          <p:cNvPr id="757" name="Google Shape;757;p10"/>
          <p:cNvSpPr txBox="1"/>
          <p:nvPr/>
        </p:nvSpPr>
        <p:spPr>
          <a:xfrm>
            <a:off x="416242" y="200519"/>
            <a:ext cx="1361932" cy="65766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8" name="Google Shape;758;p10"/>
          <p:cNvSpPr txBox="1"/>
          <p:nvPr/>
        </p:nvSpPr>
        <p:spPr>
          <a:xfrm>
            <a:off x="2097117" y="3007218"/>
            <a:ext cx="60621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UNESKO o otvorenim obrazovnim resursima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11"/>
          <p:cNvSpPr txBox="1"/>
          <p:nvPr/>
        </p:nvSpPr>
        <p:spPr>
          <a:xfrm>
            <a:off x="2098292" y="33092"/>
            <a:ext cx="49719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 obrazovanje </a:t>
            </a:r>
            <a:r>
              <a:rPr b="1" i="0" lang="en-US" sz="1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en-US" sz="1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</a:t>
            </a:r>
            <a:r>
              <a:rPr b="1" i="0" lang="en-US" sz="1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-US" sz="1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odgovarajući pedagoški pristup </a:t>
            </a:r>
            <a:r>
              <a:rPr b="1" i="0" lang="en-US" sz="1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-US" sz="1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dobro osmišljeni ciljevi učenja </a:t>
            </a:r>
            <a:r>
              <a:rPr b="1" i="0" lang="en-US" sz="1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-US" sz="1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raznovrsnost aktivnosti učenja </a:t>
            </a:r>
            <a:r>
              <a:rPr b="1" i="0" lang="en-US" sz="1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19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4" name="Google Shape;764;p1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11"/>
          <p:cNvSpPr txBox="1"/>
          <p:nvPr/>
        </p:nvSpPr>
        <p:spPr>
          <a:xfrm>
            <a:off x="2088879" y="1267241"/>
            <a:ext cx="4422000" cy="18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širi opseg inovativnih pedagoških rješenja za angažovanje i prosvjetnih radnika i učenika kako bi aktivnije učestvovali u obrazovnim procesima i osmišljavanju sadržaja kao članovi raznolikih i inkluzivnih društava znanja.“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6" name="Google Shape;76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7" name="Google Shape;767;p1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68" name="Google Shape;768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6"/>
            <a:ext cx="1425973" cy="1005185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Google Shape;769;p11"/>
          <p:cNvSpPr txBox="1"/>
          <p:nvPr/>
        </p:nvSpPr>
        <p:spPr>
          <a:xfrm>
            <a:off x="416242" y="200519"/>
            <a:ext cx="1361932" cy="65766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0" name="Google Shape;770;p11"/>
          <p:cNvSpPr txBox="1"/>
          <p:nvPr/>
        </p:nvSpPr>
        <p:spPr>
          <a:xfrm>
            <a:off x="2097117" y="3007218"/>
            <a:ext cx="60621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UNESKO o otvorenim obrazovnim resursima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13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6" name="Google Shape;776;p1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7" name="Google Shape;777;p13"/>
          <p:cNvSpPr txBox="1"/>
          <p:nvPr/>
        </p:nvSpPr>
        <p:spPr>
          <a:xfrm>
            <a:off x="2677405" y="1015703"/>
            <a:ext cx="4530861" cy="161177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Omogućite stalni pristup: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izvorima čak i nakon što završe kurs.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78" name="Google Shape;778;p1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79" name="Google Shape;77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Google Shape;780;p13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1" name="Google Shape;781;p13"/>
          <p:cNvSpPr txBox="1"/>
          <p:nvPr/>
        </p:nvSpPr>
        <p:spPr>
          <a:xfrm>
            <a:off x="0" y="1164350"/>
            <a:ext cx="24744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14"/>
          <p:cNvSpPr/>
          <p:nvPr/>
        </p:nvSpPr>
        <p:spPr>
          <a:xfrm>
            <a:off x="1106955" y="1118951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7" name="Google Shape;787;p14"/>
          <p:cNvSpPr/>
          <p:nvPr/>
        </p:nvSpPr>
        <p:spPr>
          <a:xfrm>
            <a:off x="0" y="-39794"/>
            <a:ext cx="1828800" cy="35409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1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14"/>
          <p:cNvSpPr txBox="1"/>
          <p:nvPr/>
        </p:nvSpPr>
        <p:spPr>
          <a:xfrm>
            <a:off x="2668811" y="362800"/>
            <a:ext cx="45405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 se prilagoditi kako bi odražavali profile studenata i njihove buduće potrebe, odgovarajući na različite nivoe inkluzije.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90" name="Google Shape;790;p1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91" name="Google Shape;7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792" name="Google Shape;792;p14"/>
          <p:cNvSpPr txBox="1"/>
          <p:nvPr/>
        </p:nvSpPr>
        <p:spPr>
          <a:xfrm>
            <a:off x="0" y="1164356"/>
            <a:ext cx="2424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15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1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15"/>
          <p:cNvSpPr txBox="1"/>
          <p:nvPr/>
        </p:nvSpPr>
        <p:spPr>
          <a:xfrm>
            <a:off x="2581475" y="249963"/>
            <a:ext cx="5063100" cy="31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raznovrsnost učenja: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sa svakog mjesta, bilo kada, više puta (nemojte potcjenjivati vrijednost ponavljanja!) sa raznih uređaja i u raznim formatima. </a:t>
            </a:r>
            <a:br>
              <a:rPr b="0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podržava podešavanja i za neformalno i za manje formalno učenje.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00" name="Google Shape;800;p1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01" name="Google Shape;80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02" name="Google Shape;802;p15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15"/>
          <p:cNvSpPr txBox="1"/>
          <p:nvPr/>
        </p:nvSpPr>
        <p:spPr>
          <a:xfrm>
            <a:off x="0" y="1164343"/>
            <a:ext cx="2481611" cy="1368626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p16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9" name="Google Shape;809;p1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0" name="Google Shape;810;p16"/>
          <p:cNvSpPr txBox="1"/>
          <p:nvPr/>
        </p:nvSpPr>
        <p:spPr>
          <a:xfrm>
            <a:off x="2690191" y="674841"/>
            <a:ext cx="4535609" cy="236582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cjeloživotno učenje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otvoreni obrazovni izvori (OER) dostupni su svima, svih dobi, kad god neko poželi nešto naučiti ili se nečega podsjetiti.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11" name="Google Shape;811;p1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12" name="Google Shape;81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13" name="Google Shape;813;p1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4" name="Google Shape;814;p16"/>
          <p:cNvSpPr txBox="1"/>
          <p:nvPr/>
        </p:nvSpPr>
        <p:spPr>
          <a:xfrm>
            <a:off x="0" y="1164343"/>
            <a:ext cx="245704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1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p1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17"/>
          <p:cNvSpPr txBox="1"/>
          <p:nvPr/>
        </p:nvSpPr>
        <p:spPr>
          <a:xfrm>
            <a:off x="2615443" y="492498"/>
            <a:ext cx="4502623" cy="2735154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potaknuti studente da koriste starije verzije određenih publikacija; sa otvorenim obrazovnim izvorima (OER) ovo ne predstavlja problem.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2" name="Google Shape;822;p1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23" name="Google Shape;82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24" name="Google Shape;824;p1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5" name="Google Shape;825;p17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18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1" name="Google Shape;831;p1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2" name="Google Shape;832;p18"/>
          <p:cNvSpPr txBox="1"/>
          <p:nvPr/>
        </p:nvSpPr>
        <p:spPr>
          <a:xfrm>
            <a:off x="2624325" y="360796"/>
            <a:ext cx="4889100" cy="28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prilike za učenje: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koji koriste otvorene obrazovne izvore (OER) prolaze jednaкo dobro ili bolje od onih što koriste tradicionalne materijale za učenje.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33" name="Google Shape;833;p1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34" name="Google Shape;83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35" name="Google Shape;835;p18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p18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55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2" name="Google Shape;842;p5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55"/>
          <p:cNvSpPr txBox="1"/>
          <p:nvPr/>
        </p:nvSpPr>
        <p:spPr>
          <a:xfrm>
            <a:off x="2665514" y="491647"/>
            <a:ext cx="4889100" cy="24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Budite spremni: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dostupni su od samog početka kurseva, što znači da ih studenti mogu odmah koristiti.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44" name="Google Shape;844;p5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45" name="Google Shape;845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46" name="Google Shape;846;p55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7" name="Google Shape;847;p55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2"/>
          <p:cNvSpPr txBox="1"/>
          <p:nvPr/>
        </p:nvSpPr>
        <p:spPr>
          <a:xfrm>
            <a:off x="234000" y="10700"/>
            <a:ext cx="7234800" cy="39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Predstavljamo vam komplet alatki za prikazivanje prednosti otvorenog obrazovanja! 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je skup alatki (slajdova, letaka i kartica) koje je </a:t>
            </a:r>
            <a:r>
              <a:rPr b="0" i="0" lang="en-US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pripremila Evropska mreža bibliotekara otvorenog obrazovanja (European Network of Open Education Librarians – ENOEL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).Cilj je njime podići svijest o važnosti otvorenog obrazovanja i ukazati na pogodnosti koje pruža studentima, profesorima, institucijama, društvu i bibliotekarima.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Ovaj komplet sadrži </a:t>
            </a:r>
            <a:r>
              <a:rPr b="1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šablone slajdova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koristiti šablone onakve kakvi jesu ili ih prilagoditi kako vam odgovara.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Kada koristite šablon, preuzmite cijeli komplet ili pojedinačni slajd koji želite koristiti i odštampajte ga.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 želite prilagoditi šablon morate: 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3389" lvl="0" marL="37101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100"/>
              <a:buFont typeface="Lato"/>
              <a:buChar char="-"/>
            </a:pP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preuzeti alat koji želite koristiti;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43389" lvl="0" marL="37101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100"/>
              <a:buFont typeface="Lato"/>
              <a:buChar char="-"/>
            </a:pP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prilagoditi ga (dodajte logotip svoje organizacije, ili unesite bilo koju drugu promjenu koju smatrate neophodnom);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43389" lvl="0" marL="37101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100"/>
              <a:buFont typeface="Lato"/>
              <a:buChar char="-"/>
            </a:pP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prilagođena verzija treba imati napomenu na kojoj piše: „Ovo djelo je derivat [naziv datoteke (na primjer, Bosnian_</a:t>
            </a:r>
            <a:r>
              <a:rPr lang="en-U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OE Benefits - ENOEL </a:t>
            </a:r>
            <a:r>
              <a:rPr lang="en-U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cards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)] [link do originalnog izvora: </a:t>
            </a:r>
            <a:r>
              <a:rPr b="0" i="0" lang="en-US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od </a:t>
            </a:r>
            <a:r>
              <a:rPr b="0" i="0" lang="en-US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US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en-US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.“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nastavku naći ćete kratak opis o tome kako je komplet organiziran i sugestije za korišćenje određenih slajdova.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Ovo su samo prijedlozi koji će vas usmjeriti da izaberete alate i prilagodite ih svojim potrebama.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 3 – 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Daje primjer kako se šablon može prilagoditi, uključujući postavljanje loga vaše ustanove.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4–12 – 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Smatrajte ih „tizerima“; postavljaju osnovna pitanja i izlažu osnove otvorenih obrazovnih izvora (OER). Možete ih koristiti kao uvod za prezentaciju kako biste pobudili zainteresiranost.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13–63 – 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Prikazuju prednosti otvorenog obrazovanja (Open Education – OE) za pet različitih zainteresiranih strana: studente (žuta pozadina), profesore (narandžasta pozadina), institucije (tirkizna pozadina), za sve (bijela pozadina) i za bibliotekare (plava pozadina). Možete ih koristiti za obraćanje ovim specifičnim zainteresiranim stranama.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56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3" name="Google Shape;853;p5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4" name="Google Shape;854;p56"/>
          <p:cNvSpPr txBox="1"/>
          <p:nvPr/>
        </p:nvSpPr>
        <p:spPr>
          <a:xfrm>
            <a:off x="2665514" y="173047"/>
            <a:ext cx="48891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kvalitet: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omogućuju poboljšanje kvaliteta i stalna ažuriranja, zajedno sa brzom diseminacijom, što osigurava da su informacije u njima aktuelne.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55" name="Google Shape;855;p5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56" name="Google Shape;856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5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56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62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5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4" name="Google Shape;864;p5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5" name="Google Shape;865;p57"/>
          <p:cNvSpPr txBox="1"/>
          <p:nvPr/>
        </p:nvSpPr>
        <p:spPr>
          <a:xfrm>
            <a:off x="2613950" y="810238"/>
            <a:ext cx="4889100" cy="17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Nagradite otvorene prakse: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se mogu smatrati dijelom uredničkog tima i biti cijenjeni za svoj rad i umijeće.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6" name="Google Shape;866;p5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67" name="Google Shape;867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68" name="Google Shape;868;p5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9" name="Google Shape;869;p57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19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5" name="Google Shape;875;p1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6" name="Google Shape;876;p19"/>
          <p:cNvSpPr txBox="1"/>
          <p:nvPr/>
        </p:nvSpPr>
        <p:spPr>
          <a:xfrm>
            <a:off x="2623270" y="810235"/>
            <a:ext cx="4881900" cy="17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Omogućuje besplatan pristup, i više od toga: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besplatan pristup + prava korišćenja.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77" name="Google Shape;877;p1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78" name="Google Shape;87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79" name="Google Shape;879;p1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0" name="Google Shape;880;p19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58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6" name="Google Shape;886;p5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58"/>
          <p:cNvSpPr txBox="1"/>
          <p:nvPr/>
        </p:nvSpPr>
        <p:spPr>
          <a:xfrm>
            <a:off x="2633283" y="212206"/>
            <a:ext cx="48819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bolje obrazovanje: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bolju budućnost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b="0" i="0" lang="en-US" sz="24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SDG 4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„Osigurajte inkluzivno i pravedno kvalitetno obrazovanje i poboljšajte mogućnosti cjeloživotnog učenja za svakoga.“)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88" name="Google Shape;888;p5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89" name="Google Shape;889;p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890" name="Google Shape;890;p58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58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59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5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59"/>
          <p:cNvSpPr txBox="1"/>
          <p:nvPr/>
        </p:nvSpPr>
        <p:spPr>
          <a:xfrm>
            <a:off x="2631508" y="397155"/>
            <a:ext cx="4881900" cy="26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razumijevanje: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mogu preispitivati koncepte / ideje koristeći različite izvore (tj. mogu ponoviti isti koncept koristeći drukčije objašnjenje).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99" name="Google Shape;899;p5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00" name="Google Shape;900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01" name="Google Shape;901;p5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2" name="Google Shape;902;p59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60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8" name="Google Shape;908;p6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60"/>
          <p:cNvSpPr txBox="1"/>
          <p:nvPr/>
        </p:nvSpPr>
        <p:spPr>
          <a:xfrm>
            <a:off x="2633275" y="609525"/>
            <a:ext cx="4532400" cy="22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Stvarajte zajedno: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omogućava studentima da djeluju kao partneri u zajedničkom stvaranju, od čega će i sami imati dobit.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0" name="Google Shape;910;p6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11" name="Google Shape;911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60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3" name="Google Shape;913;p60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21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9" name="Google Shape;919;p2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0" name="Google Shape;920;p21"/>
          <p:cNvSpPr txBox="1"/>
          <p:nvPr/>
        </p:nvSpPr>
        <p:spPr>
          <a:xfrm>
            <a:off x="2635992" y="193611"/>
            <a:ext cx="45480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Dozvolite prilagođavanje: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(djelimično ili potpuno) prilagoditi otvorene obrazovne izvore (OER) tako što za svaki obrazovni proces biraju adekvatne materijale i tako doprinose njegovom kvalitetu. 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21" name="Google Shape;921;p2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2" name="Google Shape;92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23" name="Google Shape;923;p21"/>
          <p:cNvSpPr/>
          <p:nvPr/>
        </p:nvSpPr>
        <p:spPr>
          <a:xfrm>
            <a:off x="1106955" y="1118951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21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28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p22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0" name="Google Shape;930;p2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p22"/>
          <p:cNvSpPr txBox="1"/>
          <p:nvPr/>
        </p:nvSpPr>
        <p:spPr>
          <a:xfrm>
            <a:off x="2602225" y="193600"/>
            <a:ext cx="48129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otvorenu nastavu: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korišćenjem otvorenih obrazovnih izvora (OER), studenti aktivno učestvuju u obrazovnom procesu i stvaranju materijala za učenje koji, uz podršku profesora, u biti postaje njihov. 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32" name="Google Shape;932;p2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3" name="Google Shape;93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34" name="Google Shape;934;p22"/>
          <p:cNvSpPr/>
          <p:nvPr/>
        </p:nvSpPr>
        <p:spPr>
          <a:xfrm>
            <a:off x="1106955" y="1118951"/>
            <a:ext cx="1367400" cy="1254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5" name="Google Shape;935;p22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23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1" name="Google Shape;941;p2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2" name="Google Shape;942;p23"/>
          <p:cNvSpPr txBox="1"/>
          <p:nvPr/>
        </p:nvSpPr>
        <p:spPr>
          <a:xfrm>
            <a:off x="2613900" y="378413"/>
            <a:ext cx="47466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ugled: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izvori (OER) doprinose ugledu profesora na lokalnom i globalnom nivou, pri čemu pružaju nove prilike za suradnju sa kolegama širom svijeta. 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3" name="Google Shape;943;p2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4" name="Google Shape;94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45" name="Google Shape;945;p23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6" name="Google Shape;946;p23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24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2" name="Google Shape;952;p2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p24"/>
          <p:cNvSpPr txBox="1"/>
          <p:nvPr/>
        </p:nvSpPr>
        <p:spPr>
          <a:xfrm>
            <a:off x="2630984" y="732246"/>
            <a:ext cx="3997200" cy="19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opterećenje: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ne moraju svaki put izmišljati toplu vodu, već mogu iznova koristiti postojeće materijale.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4" name="Google Shape;954;p2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55" name="Google Shape;95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56" name="Google Shape;956;p24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7" name="Google Shape;957;p24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1" name="Google Shape;66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6"/>
            <a:ext cx="2139616" cy="1508241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3"/>
          <p:cNvSpPr txBox="1"/>
          <p:nvPr/>
        </p:nvSpPr>
        <p:spPr>
          <a:xfrm>
            <a:off x="1096240" y="1218436"/>
            <a:ext cx="3277634" cy="84232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63" name="Google Shape;663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3"/>
          <p:cNvSpPr txBox="1"/>
          <p:nvPr/>
        </p:nvSpPr>
        <p:spPr>
          <a:xfrm>
            <a:off x="1096231" y="3633932"/>
            <a:ext cx="4426155" cy="306555"/>
          </a:xfrm>
          <a:prstGeom prst="rect">
            <a:avLst/>
          </a:prstGeom>
          <a:noFill/>
          <a:ln>
            <a:noFill/>
          </a:ln>
        </p:spPr>
        <p:txBody>
          <a:bodyPr anchorCtr="0" anchor="t" bIns="60350" lIns="60350" spcFirstLastPara="1" rIns="60350" wrap="square" tIns="603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„Bosnian_</a:t>
            </a:r>
            <a:r>
              <a:rPr lang="en-US" sz="600"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0" i="0" lang="en-US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OE Benefits – ENOEL </a:t>
            </a:r>
            <a:r>
              <a:rPr lang="en-US" sz="600">
                <a:latin typeface="Open Sans"/>
                <a:ea typeface="Open Sans"/>
                <a:cs typeface="Open Sans"/>
                <a:sym typeface="Open Sans"/>
              </a:rPr>
              <a:t>card</a:t>
            </a:r>
            <a:r>
              <a:rPr b="0" i="0" lang="en-US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s“</a:t>
            </a:r>
            <a:r>
              <a:rPr b="0" i="0" lang="en-US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-US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-US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en-US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US" sz="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US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US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5" name="Google Shape;665;p3"/>
          <p:cNvSpPr txBox="1"/>
          <p:nvPr/>
        </p:nvSpPr>
        <p:spPr>
          <a:xfrm>
            <a:off x="6266285" y="3631824"/>
            <a:ext cx="1068305" cy="214222"/>
          </a:xfrm>
          <a:prstGeom prst="rect">
            <a:avLst/>
          </a:prstGeom>
          <a:noFill/>
          <a:ln>
            <a:noFill/>
          </a:ln>
        </p:spPr>
        <p:txBody>
          <a:bodyPr anchorCtr="0" anchor="t" bIns="60350" lIns="60350" spcFirstLastPara="1" rIns="60350" wrap="square" tIns="603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en-US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66" name="Google Shape;666;p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67" name="Google Shape;667;p3"/>
          <p:cNvSpPr txBox="1"/>
          <p:nvPr/>
        </p:nvSpPr>
        <p:spPr>
          <a:xfrm>
            <a:off x="5195314" y="374682"/>
            <a:ext cx="1911953" cy="65766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PRIMER PRILAGOĐAVANjA VAŠIM POTREBAMA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3"/>
          <p:cNvSpPr txBox="1"/>
          <p:nvPr/>
        </p:nvSpPr>
        <p:spPr>
          <a:xfrm>
            <a:off x="5357392" y="3105700"/>
            <a:ext cx="2228821" cy="31910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logo vaše institucije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3"/>
          <p:cNvSpPr txBox="1"/>
          <p:nvPr/>
        </p:nvSpPr>
        <p:spPr>
          <a:xfrm>
            <a:off x="1872636" y="3105700"/>
            <a:ext cx="2228821" cy="31910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izjavu o autorstvu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3"/>
          <p:cNvSpPr/>
          <p:nvPr/>
        </p:nvSpPr>
        <p:spPr>
          <a:xfrm>
            <a:off x="1653498" y="3203948"/>
            <a:ext cx="194669" cy="42787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3"/>
          <p:cNvSpPr/>
          <p:nvPr/>
        </p:nvSpPr>
        <p:spPr>
          <a:xfrm>
            <a:off x="5195313" y="3203948"/>
            <a:ext cx="194669" cy="42787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3"/>
          <p:cNvSpPr txBox="1"/>
          <p:nvPr/>
        </p:nvSpPr>
        <p:spPr>
          <a:xfrm>
            <a:off x="3145501" y="1004469"/>
            <a:ext cx="3303600" cy="16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otvoreni obrazovni izvori (Open Educational Resources - OER)?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6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p25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3" name="Google Shape;963;p2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p25"/>
          <p:cNvSpPr txBox="1"/>
          <p:nvPr/>
        </p:nvSpPr>
        <p:spPr>
          <a:xfrm>
            <a:off x="2709162" y="937807"/>
            <a:ext cx="4548104" cy="1257827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Inspirirajte: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omogućuju rađanje novih ideja.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65" name="Google Shape;965;p2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66" name="Google Shape;96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67" name="Google Shape;967;p25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8" name="Google Shape;968;p25"/>
          <p:cNvSpPr txBox="1"/>
          <p:nvPr/>
        </p:nvSpPr>
        <p:spPr>
          <a:xfrm>
            <a:off x="0" y="1164343"/>
            <a:ext cx="247342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26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4" name="Google Shape;974;p2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p26"/>
          <p:cNvSpPr txBox="1"/>
          <p:nvPr/>
        </p:nvSpPr>
        <p:spPr>
          <a:xfrm>
            <a:off x="2538608" y="235922"/>
            <a:ext cx="48918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Podstičite aktivni pristup: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osmisliti različite strategije ne bi li podržali praktično učenje putem rada zasnovanog na prerađivanju/prilagođavanju otvorenih obrazovnih izvora (OER). </a:t>
            </a:r>
            <a:endParaRPr b="1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76" name="Google Shape;976;p2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77" name="Google Shape;97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78" name="Google Shape;978;p2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9" name="Google Shape;979;p26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83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p61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5" name="Google Shape;985;p6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61"/>
          <p:cNvSpPr txBox="1"/>
          <p:nvPr/>
        </p:nvSpPr>
        <p:spPr>
          <a:xfrm>
            <a:off x="2591195" y="178007"/>
            <a:ext cx="50865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suradnju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povratne informacije među kolegama, suradnja između studenata i uključivanje stručnjaka su uvišestručeni, što doprinosi usavršavanju profesora, zahvaljujući procesu koji se sprovodi kroz otvorene licence. </a:t>
            </a:r>
            <a:endParaRPr b="1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87" name="Google Shape;987;p6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8" name="Google Shape;988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989" name="Google Shape;989;p61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0" name="Google Shape;990;p61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62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6" name="Google Shape;996;p6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7" name="Google Shape;997;p62"/>
          <p:cNvSpPr txBox="1"/>
          <p:nvPr/>
        </p:nvSpPr>
        <p:spPr>
          <a:xfrm>
            <a:off x="2530321" y="154438"/>
            <a:ext cx="50865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inovaciju: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nude mogućnost za poboljšanje kvaliteta nastavnog materijala, omogućujući drugima da ih unapređuju i pružaju konstruktivne povratne informacije. </a:t>
            </a:r>
            <a:endParaRPr b="1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98" name="Google Shape;998;p6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99" name="Google Shape;999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00" name="Google Shape;1000;p62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1" name="Google Shape;1001;p62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005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p63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p6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p63"/>
          <p:cNvSpPr txBox="1"/>
          <p:nvPr/>
        </p:nvSpPr>
        <p:spPr>
          <a:xfrm>
            <a:off x="2536450" y="500488"/>
            <a:ext cx="4726500" cy="24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naslijeđe: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ponovne upotrebe, započet otvorenim obrazovnim izvorima (OER), nastavlja se i nakon penzionisanja.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9" name="Google Shape;1009;p6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10" name="Google Shape;1010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11" name="Google Shape;1011;p63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63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p2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2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27"/>
          <p:cNvSpPr txBox="1"/>
          <p:nvPr/>
        </p:nvSpPr>
        <p:spPr>
          <a:xfrm>
            <a:off x="2575397" y="621390"/>
            <a:ext cx="4548000" cy="22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izbor: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udžbenici proširuju nastavne materijale i jamče isti nivo kvaliteta kao i tradicionalni udžbenici.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0" name="Google Shape;1020;p2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1" name="Google Shape;102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22" name="Google Shape;1022;p2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27"/>
          <p:cNvSpPr txBox="1"/>
          <p:nvPr/>
        </p:nvSpPr>
        <p:spPr>
          <a:xfrm>
            <a:off x="0" y="1164343"/>
            <a:ext cx="246523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027" name="Shape 1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Google Shape;1028;p64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9" name="Google Shape;1029;p6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0" name="Google Shape;1030;p64"/>
          <p:cNvSpPr txBox="1"/>
          <p:nvPr/>
        </p:nvSpPr>
        <p:spPr>
          <a:xfrm>
            <a:off x="2608322" y="212206"/>
            <a:ext cx="50085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akademsku slobodu: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otvorene licence za otvorene obrazovne izvore (OER) omogućuju fakultetima da redovito prilagođavaju i ažuriraju materijale za učenje na kursevima.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1" name="Google Shape;1031;p6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32" name="Google Shape;1032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33" name="Google Shape;1033;p64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4" name="Google Shape;1034;p64"/>
          <p:cNvSpPr txBox="1"/>
          <p:nvPr/>
        </p:nvSpPr>
        <p:spPr>
          <a:xfrm>
            <a:off x="0" y="1164343"/>
            <a:ext cx="246523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038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p65"/>
          <p:cNvSpPr/>
          <p:nvPr/>
        </p:nvSpPr>
        <p:spPr>
          <a:xfrm>
            <a:off x="0" y="0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0" name="Google Shape;1040;p6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1" name="Google Shape;1041;p65"/>
          <p:cNvSpPr txBox="1"/>
          <p:nvPr/>
        </p:nvSpPr>
        <p:spPr>
          <a:xfrm>
            <a:off x="2575321" y="154438"/>
            <a:ext cx="50415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Predstavite inovativnost i kreativnost: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kreativnost koju fakultet pokazuje privući će potencijalne studente i pokrovitelje. To će doprinijeti upisu studenata na određene kurseve i povećati značaj pojedinih profesora.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2" name="Google Shape;1042;p6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43" name="Google Shape;1043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44" name="Google Shape;1044;p65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1045;p65"/>
          <p:cNvSpPr txBox="1"/>
          <p:nvPr/>
        </p:nvSpPr>
        <p:spPr>
          <a:xfrm>
            <a:off x="0" y="1164343"/>
            <a:ext cx="246523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19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p2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" name="Google Shape;1051;p29"/>
          <p:cNvSpPr txBox="1"/>
          <p:nvPr/>
        </p:nvSpPr>
        <p:spPr>
          <a:xfrm>
            <a:off x="2676161" y="247136"/>
            <a:ext cx="4688465" cy="2858265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ekonomski aspekt: </a:t>
            </a:r>
            <a:r>
              <a:rPr b="0" i="0" lang="en-US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su besplatni, mogu se štampati, trajno pohraniti i lako ažurirati. Sredstva koja bi se inače koristila za kupovinu udžbenika mogu se preusmjeriti na tehnologiju, poboljšanje nastave ili smanjenje duga. </a:t>
            </a:r>
            <a:endParaRPr b="0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52" name="Google Shape;1052;p2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53" name="Google Shape;105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54" name="Google Shape;1054;p29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2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29"/>
          <p:cNvSpPr txBox="1"/>
          <p:nvPr/>
        </p:nvSpPr>
        <p:spPr>
          <a:xfrm>
            <a:off x="0" y="1190155"/>
            <a:ext cx="2343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60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p3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2" name="Google Shape;1062;p30"/>
          <p:cNvSpPr txBox="1"/>
          <p:nvPr/>
        </p:nvSpPr>
        <p:spPr>
          <a:xfrm>
            <a:off x="2677405" y="432258"/>
            <a:ext cx="47835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razvoj fakulteta: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olakšan pristup otvorenim obrazovnim izvorima (OER) i njihova upotreba, kao i suradnja međuinstitucionalnih članova fakulteta, doprinose kvalitetu obrazovnih materijala. </a:t>
            </a:r>
            <a:endParaRPr b="1" i="0" sz="1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63" name="Google Shape;1063;p3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64" name="Google Shape;10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65" name="Google Shape;1065;p30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6" name="Google Shape;1066;p30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30"/>
          <p:cNvSpPr txBox="1"/>
          <p:nvPr/>
        </p:nvSpPr>
        <p:spPr>
          <a:xfrm>
            <a:off x="0" y="1190155"/>
            <a:ext cx="2343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d1e8b8c1a0_1_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8" name="Google Shape;678;gd1e8b8c1a0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6"/>
            <a:ext cx="2139616" cy="1508241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d1e8b8c1a0_1_0"/>
          <p:cNvSpPr txBox="1"/>
          <p:nvPr/>
        </p:nvSpPr>
        <p:spPr>
          <a:xfrm>
            <a:off x="1096240" y="1218436"/>
            <a:ext cx="3277634" cy="84232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80" name="Google Shape;680;gd1e8b8c1a0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81" name="Google Shape;681;gd1e8b8c1a0_1_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82" name="Google Shape;682;gd1e8b8c1a0_1_0"/>
          <p:cNvSpPr txBox="1"/>
          <p:nvPr/>
        </p:nvSpPr>
        <p:spPr>
          <a:xfrm>
            <a:off x="3145501" y="1004469"/>
            <a:ext cx="3303600" cy="16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otvoreni obrazovni izvori (Open Educational Resources - OER)?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3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3" name="Google Shape;1073;p31"/>
          <p:cNvSpPr txBox="1"/>
          <p:nvPr/>
        </p:nvSpPr>
        <p:spPr>
          <a:xfrm>
            <a:off x="2690435" y="436885"/>
            <a:ext cx="44820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Iskoristite javna ulaganja na najbolji način: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pomoću sredstava koja dolaze iz javnog finansiranja proizvode se javna znanja i dijele između više institucija, pri čemu se smanjuju dodatni troškovi. 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74" name="Google Shape;1074;p3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75" name="Google Shape;10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76" name="Google Shape;1076;p31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7" name="Google Shape;1077;p31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8" name="Google Shape;1078;p31"/>
          <p:cNvSpPr txBox="1"/>
          <p:nvPr/>
        </p:nvSpPr>
        <p:spPr>
          <a:xfrm>
            <a:off x="0" y="1190155"/>
            <a:ext cx="2343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82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Google Shape;1083;p3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32"/>
          <p:cNvSpPr txBox="1"/>
          <p:nvPr/>
        </p:nvSpPr>
        <p:spPr>
          <a:xfrm>
            <a:off x="2644135" y="567683"/>
            <a:ext cx="4408500" cy="23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samopromociju: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javni imidž institucije može se umnogome popraviti zahvaljujući dijeljenju i ponovnoj upotrebi kvalitetnih OER materijala.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85" name="Google Shape;1085;p3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86" name="Google Shape;1086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87" name="Google Shape;1087;p32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8" name="Google Shape;1088;p32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9" name="Google Shape;1089;p32"/>
          <p:cNvSpPr txBox="1"/>
          <p:nvPr/>
        </p:nvSpPr>
        <p:spPr>
          <a:xfrm>
            <a:off x="0" y="1190155"/>
            <a:ext cx="2343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093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3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33"/>
          <p:cNvSpPr txBox="1"/>
          <p:nvPr/>
        </p:nvSpPr>
        <p:spPr>
          <a:xfrm>
            <a:off x="2621800" y="13300"/>
            <a:ext cx="47568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međunarodnu suradnju: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rad sa otvorenim obrazovnim izvorima (OER) povećava vidljivost institucije i putem aktivne suradnje sa drugim institucijama širom svijeta podiže joj ugled na međunarodnom nivou.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96" name="Google Shape;1096;p3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97" name="Google Shape;109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98" name="Google Shape;1098;p33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33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33"/>
          <p:cNvSpPr txBox="1"/>
          <p:nvPr/>
        </p:nvSpPr>
        <p:spPr>
          <a:xfrm>
            <a:off x="0" y="1190155"/>
            <a:ext cx="2343273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104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3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6" name="Google Shape;1106;p34"/>
          <p:cNvSpPr txBox="1"/>
          <p:nvPr/>
        </p:nvSpPr>
        <p:spPr>
          <a:xfrm>
            <a:off x="2544351" y="180246"/>
            <a:ext cx="5145600" cy="31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Olakšajte regrutovanje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upotreba otvorenih obrazovnih izvora (OER) povećava učešće u visokom obrazovanju tako što doseže do vanrednih studenata koji donose odluke na osnovu kvaliteta ponuđenih obrazovnih materijala.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07" name="Google Shape;1107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08" name="Google Shape;1108;p34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9" name="Google Shape;1109;p34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0" name="Google Shape;1110;p34"/>
          <p:cNvSpPr txBox="1"/>
          <p:nvPr/>
        </p:nvSpPr>
        <p:spPr>
          <a:xfrm>
            <a:off x="0" y="1190155"/>
            <a:ext cx="2343273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1114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p6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6" name="Google Shape;1116;p66"/>
          <p:cNvSpPr txBox="1"/>
          <p:nvPr/>
        </p:nvSpPr>
        <p:spPr>
          <a:xfrm>
            <a:off x="2617671" y="255726"/>
            <a:ext cx="4562348" cy="2538947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Zadržite diplomce: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pružanje kvalitetnih otvorenih obrazovnih izvora (OER) diplomcima pomaže instituciji da održi aktivnu vezu sa njima.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17" name="Google Shape;1117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18" name="Google Shape;1118;p66"/>
          <p:cNvSpPr/>
          <p:nvPr/>
        </p:nvSpPr>
        <p:spPr>
          <a:xfrm>
            <a:off x="0" y="0"/>
            <a:ext cx="1828738" cy="35012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6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66"/>
          <p:cNvSpPr txBox="1"/>
          <p:nvPr/>
        </p:nvSpPr>
        <p:spPr>
          <a:xfrm>
            <a:off x="0" y="1190155"/>
            <a:ext cx="2343273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19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4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p36"/>
          <p:cNvSpPr/>
          <p:nvPr/>
        </p:nvSpPr>
        <p:spPr>
          <a:xfrm>
            <a:off x="0" y="0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6" name="Google Shape;1126;p3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36"/>
          <p:cNvSpPr txBox="1"/>
          <p:nvPr/>
        </p:nvSpPr>
        <p:spPr>
          <a:xfrm>
            <a:off x="2686568" y="585069"/>
            <a:ext cx="4518600" cy="23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diseminirati naširoko tako što su otvoreni obrazovni izvori preko licenci dostupni svakome ko je zainteresiran.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28" name="Google Shape;1128;p3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29" name="Google Shape;112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30" name="Google Shape;1130;p3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36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35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3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7" name="Google Shape;1137;p3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37"/>
          <p:cNvSpPr txBox="1"/>
          <p:nvPr/>
        </p:nvSpPr>
        <p:spPr>
          <a:xfrm>
            <a:off x="2599502" y="954392"/>
            <a:ext cx="4624500" cy="16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javno finansirani obrazovni izvori dostupni su javnosti za ponovnu upotrebu i dijeljenje.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39" name="Google Shape;1139;p3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40" name="Google Shape;1140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41" name="Google Shape;1141;p3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2" name="Google Shape;1142;p37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46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Google Shape;1147;p38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8" name="Google Shape;1148;p3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9" name="Google Shape;1149;p38"/>
          <p:cNvSpPr txBox="1"/>
          <p:nvPr/>
        </p:nvSpPr>
        <p:spPr>
          <a:xfrm>
            <a:off x="2696836" y="255572"/>
            <a:ext cx="4622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Neka učenje bude cjeloživotno: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biti u toku i obezbijediti kontinuirano učenje postalo je pristupačno svima, čime je premošćen jaz između formalnih i neformalnih otvorenih mogućnosti. 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50" name="Google Shape;1150;p3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51" name="Google Shape;115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52" name="Google Shape;1152;p38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3" name="Google Shape;1153;p38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57" name="Shape 1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Google Shape;1158;p39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9" name="Google Shape;1159;p3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0" name="Google Shape;1160;p39"/>
          <p:cNvSpPr txBox="1"/>
          <p:nvPr/>
        </p:nvSpPr>
        <p:spPr>
          <a:xfrm>
            <a:off x="2649721" y="400400"/>
            <a:ext cx="48177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 izvori olakšavaju pristup znanju istog kvaliteta svima, bez obzira na društveni i materijalni status. 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61" name="Google Shape;1161;p3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62" name="Google Shape;1162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63" name="Google Shape;1163;p3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4" name="Google Shape;1164;p39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68" name="Shape 1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Google Shape;1169;p40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0" name="Google Shape;1170;p4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1" name="Google Shape;1171;p40"/>
          <p:cNvSpPr txBox="1"/>
          <p:nvPr/>
        </p:nvSpPr>
        <p:spPr>
          <a:xfrm>
            <a:off x="2631575" y="11075"/>
            <a:ext cx="4931400" cy="39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raznovrsnost </a:t>
            </a: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 inkluzivnost: 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materijali, koji se lako dijele i kojima se pristupa preko interneta, odličan su alat za otkrivanje i upoznavanje različitih gledišta.</a:t>
            </a:r>
            <a:endParaRPr b="1"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72" name="Google Shape;1172;p4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73" name="Google Shape;117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74" name="Google Shape;1174;p40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5" name="Google Shape;1175;p40"/>
          <p:cNvSpPr txBox="1"/>
          <p:nvPr/>
        </p:nvSpPr>
        <p:spPr>
          <a:xfrm>
            <a:off x="0" y="1225121"/>
            <a:ext cx="2489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7" name="Google Shape;68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6"/>
            <a:ext cx="2139616" cy="1508241"/>
          </a:xfrm>
          <a:prstGeom prst="rect">
            <a:avLst/>
          </a:prstGeom>
          <a:noFill/>
          <a:ln>
            <a:noFill/>
          </a:ln>
        </p:spPr>
      </p:pic>
      <p:sp>
        <p:nvSpPr>
          <p:cNvPr id="688" name="Google Shape;688;p4"/>
          <p:cNvSpPr txBox="1"/>
          <p:nvPr/>
        </p:nvSpPr>
        <p:spPr>
          <a:xfrm>
            <a:off x="3066514" y="925693"/>
            <a:ext cx="3410328" cy="1857991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9" name="Google Shape;689;p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0" name="Google Shape;69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91" name="Google Shape;691;p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92" name="Google Shape;692;p4"/>
          <p:cNvSpPr txBox="1"/>
          <p:nvPr/>
        </p:nvSpPr>
        <p:spPr>
          <a:xfrm>
            <a:off x="1096240" y="1218436"/>
            <a:ext cx="3277634" cy="84232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79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p41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1" name="Google Shape;1181;p4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2" name="Google Shape;1182;p41"/>
          <p:cNvSpPr txBox="1"/>
          <p:nvPr/>
        </p:nvSpPr>
        <p:spPr>
          <a:xfrm>
            <a:off x="2667971" y="603374"/>
            <a:ext cx="4503623" cy="199649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Njegujte građansku nauku: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svako da stvori, a dostupnost materijala olakšava ljudima kontinuirano sticanje znanja.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83" name="Google Shape;1183;p4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84" name="Google Shape;1184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85" name="Google Shape;1185;p41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41"/>
          <p:cNvSpPr txBox="1"/>
          <p:nvPr/>
        </p:nvSpPr>
        <p:spPr>
          <a:xfrm>
            <a:off x="0" y="1225121"/>
            <a:ext cx="244885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90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p42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4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42"/>
          <p:cNvSpPr txBox="1"/>
          <p:nvPr/>
        </p:nvSpPr>
        <p:spPr>
          <a:xfrm>
            <a:off x="2545500" y="164750"/>
            <a:ext cx="4790700" cy="3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kvalitet: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svako može doprinijeti unaprjeđenju kvaliteta otvorenih obrazovnih izvora (OER) tako što će postaviti pitanje o onome što mu je nejasno; nemati pristup znači nemati pitanje, ako nema pitanja znači nema ni nedoumica, a ako nema nedoumica, znači da nema poboljšanja. 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94" name="Google Shape;1194;p4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95" name="Google Shape;1195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96" name="Google Shape;1196;p42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7" name="Google Shape;1197;p42"/>
          <p:cNvSpPr txBox="1"/>
          <p:nvPr/>
        </p:nvSpPr>
        <p:spPr>
          <a:xfrm>
            <a:off x="0" y="1225121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p6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3" name="Google Shape;1203;p6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4" name="Google Shape;1204;p67"/>
          <p:cNvSpPr txBox="1"/>
          <p:nvPr/>
        </p:nvSpPr>
        <p:spPr>
          <a:xfrm>
            <a:off x="2671574" y="319863"/>
            <a:ext cx="4494127" cy="2857495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granice: </a:t>
            </a:r>
            <a:r>
              <a:rPr b="0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izuzetan su način za razmjenu znanja izvan granica jer se ono što zaista funkcionira na lokalnom nivou može prilagoditi. 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05" name="Google Shape;1205;p6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06" name="Google Shape;1206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207" name="Google Shape;1207;p6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8" name="Google Shape;1208;p67"/>
          <p:cNvSpPr txBox="1"/>
          <p:nvPr/>
        </p:nvSpPr>
        <p:spPr>
          <a:xfrm>
            <a:off x="0" y="1225121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12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Google Shape;1213;p68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4" name="Google Shape;1214;p6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5" name="Google Shape;1215;p68"/>
          <p:cNvSpPr txBox="1"/>
          <p:nvPr/>
        </p:nvSpPr>
        <p:spPr>
          <a:xfrm>
            <a:off x="2672825" y="286013"/>
            <a:ext cx="4944000" cy="29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profesionalni razvoj: </a:t>
            </a: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uključivanje u otvorene obrazovne izvore i otvoreno obrazovanje na bibliotečkom, institucionalnom, nacionalnom ili međunarodnom nivou može biti prilika za profesionalni razvoj van tradicionalnih ili utemeljenih stručnih oblasti (formiranje zbirki, metapodaci i sl.). </a:t>
            </a:r>
            <a:endParaRPr/>
          </a:p>
        </p:txBody>
      </p:sp>
      <p:sp>
        <p:nvSpPr>
          <p:cNvPr id="1216" name="Google Shape;1216;p68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17" name="Google Shape;1217;p6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18" name="Google Shape;1218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219" name="Google Shape;1219;p68"/>
          <p:cNvSpPr txBox="1"/>
          <p:nvPr/>
        </p:nvSpPr>
        <p:spPr>
          <a:xfrm>
            <a:off x="0" y="1164343"/>
            <a:ext cx="24816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23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" name="Google Shape;1224;p69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5" name="Google Shape;1225;p69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6" name="Google Shape;1226;p69"/>
          <p:cNvSpPr txBox="1"/>
          <p:nvPr/>
        </p:nvSpPr>
        <p:spPr>
          <a:xfrm>
            <a:off x="2680925" y="439925"/>
            <a:ext cx="4497000" cy="26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Cijenjeni partneri: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zahvaljujući stručnosti u otvorenoj nastavi i otvorenim licencama, edukatori i istraživači prepoznaju bibliotekare kao pouzdane partnere u pronalaženju, prilagođavanju i uspostavljanju kvalitetnih obrazovnih izvora.</a:t>
            </a:r>
            <a:endParaRPr/>
          </a:p>
        </p:txBody>
      </p:sp>
      <p:sp>
        <p:nvSpPr>
          <p:cNvPr id="1227" name="Google Shape;1227;p69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8" name="Google Shape;1228;p69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29" name="Google Shape;1229;p6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30" name="Google Shape;1230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34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p70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6" name="Google Shape;1236;p70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7" name="Google Shape;1237;p70"/>
          <p:cNvSpPr txBox="1"/>
          <p:nvPr/>
        </p:nvSpPr>
        <p:spPr>
          <a:xfrm>
            <a:off x="2683054" y="286001"/>
            <a:ext cx="4643400" cy="29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Razvijajte sinergiju sa otvorenom naukom: 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otvorena nauka i otvoreno obrazovanje često su razdvojeni, a znanje je u rukama različitih stručnjaka. Bibliotekari ih mogu povezati na sveobuhvatniji način podstičući kulturu otvorenosti unutar institucije ili akademske zajednice.</a:t>
            </a:r>
            <a:endParaRPr/>
          </a:p>
        </p:txBody>
      </p:sp>
      <p:sp>
        <p:nvSpPr>
          <p:cNvPr id="1238" name="Google Shape;1238;p70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9" name="Google Shape;1239;p70"/>
          <p:cNvSpPr txBox="1"/>
          <p:nvPr/>
        </p:nvSpPr>
        <p:spPr>
          <a:xfrm>
            <a:off x="0" y="1164343"/>
            <a:ext cx="245704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40" name="Google Shape;1240;p7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41" name="Google Shape;1241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45" name="Shape 1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" name="Google Shape;1246;p71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7" name="Google Shape;1247;p71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8" name="Google Shape;1248;p71"/>
          <p:cNvSpPr txBox="1"/>
          <p:nvPr/>
        </p:nvSpPr>
        <p:spPr>
          <a:xfrm>
            <a:off x="2672699" y="215678"/>
            <a:ext cx="4643314" cy="3227597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Promovirajte suradnju i razmjenu znanja: 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su osnovna potpora suradnje, starajući se o otvorenim izvorima, organizujući obuke i radionice vezane za otvoreno obrazovanje i negujući zajednice okupljene oko prakse otvorenog obrazovanja, čime istovremeno proširuju svoje stručne mreže.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9" name="Google Shape;1249;p71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0" name="Google Shape;1250;p71"/>
          <p:cNvSpPr txBox="1"/>
          <p:nvPr/>
        </p:nvSpPr>
        <p:spPr>
          <a:xfrm>
            <a:off x="0" y="1164343"/>
            <a:ext cx="2424279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51" name="Google Shape;1251;p7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52" name="Google Shape;1252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56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p72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8" name="Google Shape;1258;p72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9" name="Google Shape;1259;p72"/>
          <p:cNvSpPr txBox="1"/>
          <p:nvPr/>
        </p:nvSpPr>
        <p:spPr>
          <a:xfrm>
            <a:off x="2620843" y="0"/>
            <a:ext cx="4801500" cy="3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Smanjite troškove</a:t>
            </a: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štedite budžet biblioteke na kupovini skupih i restriktivnih licenci za komercijalne publikacije, kao i upućivanjem profesora i studenata na otvorene obrazovne izvore. Ova pogodnost dugoročno doprinosi smanjenju troškova u bibliotekama i na univerzitetima u kontekstu neophodnog prelaska na otvoreni pristup.</a:t>
            </a:r>
            <a:endParaRPr b="0" i="0" sz="23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0" name="Google Shape;1260;p72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1" name="Google Shape;1261;p72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62" name="Google Shape;1262;p7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63" name="Google Shape;1263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67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p73"/>
          <p:cNvSpPr txBox="1"/>
          <p:nvPr/>
        </p:nvSpPr>
        <p:spPr>
          <a:xfrm>
            <a:off x="2553747" y="593806"/>
            <a:ext cx="4933200" cy="23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Privucite nova lica u bibliotečku struku: 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snažna veza između otvorenog obrazovanja i socijalne pravde čini da bibliotekarstvo bude privlačan poziv za buduće stručnjake i nove generacije bibliotekara. </a:t>
            </a:r>
            <a:endParaRPr b="1" i="0" sz="15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9" name="Google Shape;1269;p73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0" name="Google Shape;1270;p73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1" name="Google Shape;1271;p73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2" name="Google Shape;1272;p73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73" name="Google Shape;1273;p7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74" name="Google Shape;1274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78" name="Shape 1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Google Shape;1279;p74"/>
          <p:cNvSpPr txBox="1"/>
          <p:nvPr/>
        </p:nvSpPr>
        <p:spPr>
          <a:xfrm>
            <a:off x="2592773" y="116502"/>
            <a:ext cx="4933200" cy="3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Steknite priznatost: 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oni koji razvijaju otvorene obrazovne izvore i omogućuju njihovo korišćenje stiču ugled širom svijeta jer zagovaraju otvorenost i druge univerzalne vrijednosti. Uloga bibliotekara-informatičara kao onoga ko se stara o obrazovnim materijalima postaje još značajnija sa primjenom otvorenog obrazovanja. </a:t>
            </a:r>
            <a:endParaRPr b="1" i="0" sz="15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0" name="Google Shape;1280;p74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1" name="Google Shape;1281;p74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2" name="Google Shape;1282;p74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3" name="Google Shape;1283;p74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84" name="Google Shape;1284;p7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85" name="Google Shape;1285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5"/>
          <p:cNvSpPr txBox="1"/>
          <p:nvPr/>
        </p:nvSpPr>
        <p:spPr>
          <a:xfrm>
            <a:off x="3090462" y="877359"/>
            <a:ext cx="3997200" cy="1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Čemu služe otvoreni obrazovni izvori (Open Educational Resources – OER)?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8" name="Google Shape;698;p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9" name="Google Shape;6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6"/>
            <a:ext cx="2139616" cy="1508241"/>
          </a:xfrm>
          <a:prstGeom prst="rect">
            <a:avLst/>
          </a:prstGeom>
          <a:noFill/>
          <a:ln>
            <a:noFill/>
          </a:ln>
        </p:spPr>
      </p:pic>
      <p:sp>
        <p:nvSpPr>
          <p:cNvPr id="700" name="Google Shape;700;p5"/>
          <p:cNvSpPr txBox="1"/>
          <p:nvPr/>
        </p:nvSpPr>
        <p:spPr>
          <a:xfrm>
            <a:off x="1096240" y="1218436"/>
            <a:ext cx="3277634" cy="84232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01" name="Google Shape;701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2" name="Google Shape;702;p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289" name="Shape 1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" name="Google Shape;1290;p75"/>
          <p:cNvSpPr txBox="1"/>
          <p:nvPr/>
        </p:nvSpPr>
        <p:spPr>
          <a:xfrm>
            <a:off x="2576297" y="1094068"/>
            <a:ext cx="4933200" cy="13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Proširite uticaj i doseg: 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pomozite da se poveća uticaj bibliotekara izvan njihovih institucija. 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1" name="Google Shape;1291;p75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2" name="Google Shape;1292;p75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3" name="Google Shape;1293;p75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4" name="Google Shape;1294;p75"/>
          <p:cNvSpPr txBox="1"/>
          <p:nvPr/>
        </p:nvSpPr>
        <p:spPr>
          <a:xfrm>
            <a:off x="0" y="1164343"/>
            <a:ext cx="2489800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95" name="Google Shape;1295;p7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96" name="Google Shape;1296;p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300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" name="Google Shape;1301;p76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2" name="Google Shape;1302;p7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3" name="Google Shape;1303;p76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4" name="Google Shape;1304;p76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05" name="Google Shape;1305;p7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06" name="Google Shape;1306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307" name="Google Shape;1307;p76"/>
          <p:cNvSpPr txBox="1"/>
          <p:nvPr/>
        </p:nvSpPr>
        <p:spPr>
          <a:xfrm>
            <a:off x="2565125" y="809350"/>
            <a:ext cx="4929000" cy="1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Doprinesite postizanju ciljeva održivog razvoja: 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pomozite stvaranje konkretnijeg i mjerljivijeg doprinosa u postizanju ciljeva održivog razvoja. </a:t>
            </a:r>
            <a:endParaRPr b="1" i="0" sz="13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311" name="Shape 1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Google Shape;1312;p77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3" name="Google Shape;1313;p7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4" name="Google Shape;1314;p77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5" name="Google Shape;1315;p77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16" name="Google Shape;1316;p7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17" name="Google Shape;1317;p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318" name="Google Shape;1318;p77"/>
          <p:cNvSpPr txBox="1"/>
          <p:nvPr/>
        </p:nvSpPr>
        <p:spPr>
          <a:xfrm>
            <a:off x="2565131" y="278369"/>
            <a:ext cx="5051700" cy="29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Uskladite aktivnosti sa strategijom ravnopravnosti, raznolikosti i inkluzije: 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koriste otvoreno obrazovanje kao strateško sredstvo za unaprjeđenje ciljeva jednakosti, raznolikosti i inkluzije, osiguravajući da okruženje za učenje bude pristupačno svima. </a:t>
            </a:r>
            <a:endParaRPr b="1" i="0" sz="13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322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78"/>
          <p:cNvSpPr/>
          <p:nvPr/>
        </p:nvSpPr>
        <p:spPr>
          <a:xfrm>
            <a:off x="0" y="-39794"/>
            <a:ext cx="1828738" cy="3540885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4" name="Google Shape;1324;p7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78"/>
          <p:cNvSpPr/>
          <p:nvPr/>
        </p:nvSpPr>
        <p:spPr>
          <a:xfrm>
            <a:off x="1106955" y="1118951"/>
            <a:ext cx="1367430" cy="1254624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6" name="Google Shape;1326;p78"/>
          <p:cNvSpPr txBox="1"/>
          <p:nvPr/>
        </p:nvSpPr>
        <p:spPr>
          <a:xfrm>
            <a:off x="0" y="1164343"/>
            <a:ext cx="2481611" cy="108547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19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27" name="Google Shape;1327;p7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28" name="Google Shape;1328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sp>
        <p:nvSpPr>
          <p:cNvPr id="1329" name="Google Shape;1329;p78"/>
          <p:cNvSpPr txBox="1"/>
          <p:nvPr/>
        </p:nvSpPr>
        <p:spPr>
          <a:xfrm>
            <a:off x="2565131" y="455369"/>
            <a:ext cx="5051700" cy="25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kolege i dobijte njihovu podršku: 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njeguju koncept cjeloživotnog učenja tako što pružaju raznovrsne obrazovne mogućnosti i njeguju međusobnu podršku unutar svojih zajednica. 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333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Google Shape;1334;gd1e8b8c1a0_1_27"/>
          <p:cNvSpPr txBox="1"/>
          <p:nvPr/>
        </p:nvSpPr>
        <p:spPr>
          <a:xfrm>
            <a:off x="3731601" y="340179"/>
            <a:ext cx="3301874" cy="2427543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 ALATKI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5" name="Google Shape;1335;gd1e8b8c1a0_1_2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6" name="Google Shape;1336;gd1e8b8c1a0_1_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47" y="431331"/>
            <a:ext cx="2052769" cy="1447029"/>
          </a:xfrm>
          <a:prstGeom prst="rect">
            <a:avLst/>
          </a:prstGeom>
          <a:noFill/>
          <a:ln>
            <a:noFill/>
          </a:ln>
        </p:spPr>
      </p:pic>
      <p:sp>
        <p:nvSpPr>
          <p:cNvPr id="1337" name="Google Shape;1337;gd1e8b8c1a0_1_27"/>
          <p:cNvSpPr txBox="1"/>
          <p:nvPr/>
        </p:nvSpPr>
        <p:spPr>
          <a:xfrm>
            <a:off x="1682974" y="548687"/>
            <a:ext cx="3144439" cy="1030757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38" name="Google Shape;1338;gd1e8b8c1a0_1_27"/>
          <p:cNvCxnSpPr/>
          <p:nvPr/>
        </p:nvCxnSpPr>
        <p:spPr>
          <a:xfrm>
            <a:off x="-500" y="3495385"/>
            <a:ext cx="7632069" cy="533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39" name="Google Shape;1339;gd1e8b8c1a0_1_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0" y="3612747"/>
            <a:ext cx="885013" cy="28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0" name="Google Shape;1340;gd1e8b8c1a0_1_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27"/>
            <a:ext cx="1146288" cy="310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1" name="Google Shape;1341;gd1e8b8c1a0_1_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61"/>
            <a:ext cx="594116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342" name="Google Shape;1342;gd1e8b8c1a0_1_27"/>
          <p:cNvSpPr txBox="1"/>
          <p:nvPr/>
        </p:nvSpPr>
        <p:spPr>
          <a:xfrm>
            <a:off x="813348" y="2077737"/>
            <a:ext cx="6148800" cy="11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Bosnian</a:t>
            </a:r>
            <a:r>
              <a:rPr lang="en-US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_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 Benefits – ENOEL Toolkit“ is an adaptation of „An ENOEL Toolkit“ (version 4) published as of September 2024 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(the „Original Work“), licensed by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SPARC Europe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under a 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en-US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Bosnian.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None/>
            </a:pPr>
            <a:r>
              <a:rPr b="0" i="0" lang="en-US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Special thanks to Svjetlana Đelić and Nataša Dakić for the Bosnian translation.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6"/>
          <p:cNvSpPr txBox="1"/>
          <p:nvPr/>
        </p:nvSpPr>
        <p:spPr>
          <a:xfrm>
            <a:off x="3153559" y="1092701"/>
            <a:ext cx="3637800" cy="14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trebaju biti pristupačni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8" name="Google Shape;708;p6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9" name="Google Shape;70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6"/>
            <a:ext cx="2139616" cy="1508241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6"/>
          <p:cNvSpPr txBox="1"/>
          <p:nvPr/>
        </p:nvSpPr>
        <p:spPr>
          <a:xfrm>
            <a:off x="1096240" y="1218436"/>
            <a:ext cx="3277500" cy="8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11" name="Google Shape;711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2" name="Google Shape;712;p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7"/>
          <p:cNvSpPr txBox="1"/>
          <p:nvPr/>
        </p:nvSpPr>
        <p:spPr>
          <a:xfrm>
            <a:off x="3183090" y="852935"/>
            <a:ext cx="3997200" cy="1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namijenjeni su višestrukoj upotrebi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8" name="Google Shape;718;p7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9" name="Google Shape;71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6"/>
            <a:ext cx="2139616" cy="1508241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p7"/>
          <p:cNvSpPr txBox="1"/>
          <p:nvPr/>
        </p:nvSpPr>
        <p:spPr>
          <a:xfrm>
            <a:off x="1096240" y="1218436"/>
            <a:ext cx="3277634" cy="84232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21" name="Google Shape;72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2" name="Google Shape;722;p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8"/>
          <p:cNvSpPr txBox="1"/>
          <p:nvPr/>
        </p:nvSpPr>
        <p:spPr>
          <a:xfrm>
            <a:off x="2088879" y="1202030"/>
            <a:ext cx="4612577" cy="1848758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„Otvorene licence poštuju prava intelektualne svojine vlasnika autorskih prava i dodjeljuju dozvole koje omogućuju javnosti prava na pristup, ponovnu upotrebu, prenamjenu, prilagođavanje i preraspodjelu obrazovnih materijala.“</a:t>
            </a:r>
            <a:endParaRPr/>
          </a:p>
        </p:txBody>
      </p:sp>
      <p:sp>
        <p:nvSpPr>
          <p:cNvPr id="728" name="Google Shape;728;p8"/>
          <p:cNvSpPr txBox="1"/>
          <p:nvPr/>
        </p:nvSpPr>
        <p:spPr>
          <a:xfrm>
            <a:off x="2088879" y="401134"/>
            <a:ext cx="5028404" cy="549941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9" name="Google Shape;729;p8"/>
          <p:cNvSpPr/>
          <p:nvPr/>
        </p:nvSpPr>
        <p:spPr>
          <a:xfrm>
            <a:off x="0" y="3500975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75" lIns="74175" spcFirstLastPara="1" rIns="74175" wrap="square" tIns="741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0" name="Google Shape;73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5" y="3607054"/>
            <a:ext cx="816097" cy="2651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1" name="Google Shape;731;p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2" name="Google Shape;73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6"/>
            <a:ext cx="1425973" cy="1005185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8"/>
          <p:cNvSpPr txBox="1"/>
          <p:nvPr/>
        </p:nvSpPr>
        <p:spPr>
          <a:xfrm>
            <a:off x="416241" y="200516"/>
            <a:ext cx="2184339" cy="657662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4" name="Google Shape;734;p8"/>
          <p:cNvSpPr txBox="1"/>
          <p:nvPr/>
        </p:nvSpPr>
        <p:spPr>
          <a:xfrm>
            <a:off x="2097117" y="3007218"/>
            <a:ext cx="60621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75" lIns="74175" spcFirstLastPara="1" rIns="74175" wrap="square" tIns="741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UNESKO o otvorenim obrazovnim resursima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8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14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1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13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5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9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4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3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6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7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10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1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